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9"/>
  </p:notesMasterIdLst>
  <p:sldIdLst>
    <p:sldId id="257" r:id="rId2"/>
    <p:sldId id="258" r:id="rId3"/>
    <p:sldId id="262" r:id="rId4"/>
    <p:sldId id="263" r:id="rId5"/>
    <p:sldId id="264" r:id="rId6"/>
    <p:sldId id="265" r:id="rId7"/>
    <p:sldId id="266" r:id="rId8"/>
    <p:sldId id="267" r:id="rId9"/>
    <p:sldId id="268" r:id="rId10"/>
    <p:sldId id="269" r:id="rId11"/>
    <p:sldId id="261" r:id="rId12"/>
    <p:sldId id="260" r:id="rId13"/>
    <p:sldId id="272" r:id="rId14"/>
    <p:sldId id="271" r:id="rId15"/>
    <p:sldId id="273" r:id="rId16"/>
    <p:sldId id="275" r:id="rId17"/>
    <p:sldId id="274" r:id="rId18"/>
    <p:sldId id="276" r:id="rId19"/>
    <p:sldId id="278" r:id="rId20"/>
    <p:sldId id="277" r:id="rId21"/>
    <p:sldId id="279" r:id="rId22"/>
    <p:sldId id="281" r:id="rId23"/>
    <p:sldId id="280" r:id="rId24"/>
    <p:sldId id="282" r:id="rId25"/>
    <p:sldId id="283" r:id="rId26"/>
    <p:sldId id="284" r:id="rId27"/>
    <p:sldId id="286" r:id="rId28"/>
    <p:sldId id="287" r:id="rId29"/>
    <p:sldId id="285" r:id="rId30"/>
    <p:sldId id="320" r:id="rId31"/>
    <p:sldId id="321" r:id="rId32"/>
    <p:sldId id="322" r:id="rId33"/>
    <p:sldId id="324" r:id="rId34"/>
    <p:sldId id="323" r:id="rId35"/>
    <p:sldId id="288"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289" r:id="rId53"/>
    <p:sldId id="307" r:id="rId54"/>
    <p:sldId id="306" r:id="rId55"/>
    <p:sldId id="308" r:id="rId56"/>
    <p:sldId id="309" r:id="rId57"/>
    <p:sldId id="311" r:id="rId58"/>
    <p:sldId id="310" r:id="rId59"/>
    <p:sldId id="312" r:id="rId60"/>
    <p:sldId id="313" r:id="rId61"/>
    <p:sldId id="314" r:id="rId62"/>
    <p:sldId id="315" r:id="rId63"/>
    <p:sldId id="316" r:id="rId64"/>
    <p:sldId id="317" r:id="rId65"/>
    <p:sldId id="318" r:id="rId66"/>
    <p:sldId id="319" r:id="rId67"/>
    <p:sldId id="270" r:id="rId68"/>
    <p:sldId id="328" r:id="rId69"/>
    <p:sldId id="259" r:id="rId70"/>
    <p:sldId id="325" r:id="rId71"/>
    <p:sldId id="329" r:id="rId72"/>
    <p:sldId id="326" r:id="rId73"/>
    <p:sldId id="327" r:id="rId74"/>
    <p:sldId id="330" r:id="rId75"/>
    <p:sldId id="332" r:id="rId76"/>
    <p:sldId id="333" r:id="rId77"/>
    <p:sldId id="334" r:id="rId78"/>
    <p:sldId id="335" r:id="rId79"/>
    <p:sldId id="336" r:id="rId80"/>
    <p:sldId id="337" r:id="rId81"/>
    <p:sldId id="338" r:id="rId82"/>
    <p:sldId id="339" r:id="rId83"/>
    <p:sldId id="331" r:id="rId84"/>
    <p:sldId id="340" r:id="rId85"/>
    <p:sldId id="342" r:id="rId86"/>
    <p:sldId id="343" r:id="rId87"/>
    <p:sldId id="344" r:id="rId88"/>
    <p:sldId id="345" r:id="rId89"/>
    <p:sldId id="346" r:id="rId90"/>
    <p:sldId id="347" r:id="rId91"/>
    <p:sldId id="348" r:id="rId92"/>
    <p:sldId id="349" r:id="rId93"/>
    <p:sldId id="350" r:id="rId94"/>
    <p:sldId id="351" r:id="rId95"/>
    <p:sldId id="352" r:id="rId96"/>
    <p:sldId id="353" r:id="rId97"/>
    <p:sldId id="354" r:id="rId98"/>
    <p:sldId id="355" r:id="rId99"/>
    <p:sldId id="356" r:id="rId100"/>
    <p:sldId id="357" r:id="rId101"/>
    <p:sldId id="358" r:id="rId102"/>
    <p:sldId id="359" r:id="rId103"/>
    <p:sldId id="360" r:id="rId104"/>
    <p:sldId id="361" r:id="rId105"/>
    <p:sldId id="362" r:id="rId106"/>
    <p:sldId id="341" r:id="rId107"/>
    <p:sldId id="363" r:id="rId10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5" d="100"/>
          <a:sy n="75" d="100"/>
        </p:scale>
        <p:origin x="-101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notesMaster" Target="notesMasters/notesMaster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C18E7F-4436-4E84-B5FC-C5C941D8B9BD}" type="datetimeFigureOut">
              <a:rPr lang="en-US" smtClean="0"/>
              <a:pPr/>
              <a:t>12/4/2009</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0A790F-0AC8-4F6B-A5AB-DB76AEC891B5}" type="slidenum">
              <a:rPr lang="en-ZA" smtClean="0"/>
              <a:pPr/>
              <a:t>‹#›</a:t>
            </a:fld>
            <a:endParaRPr lang="en-Z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960A790F-0AC8-4F6B-A5AB-DB76AEC891B5}" type="slidenum">
              <a:rPr lang="en-ZA" smtClean="0"/>
              <a:pPr/>
              <a:t>2</a:t>
            </a:fld>
            <a:endParaRPr lang="en-Z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FBDA94A8-DB11-483C-99CE-9E098951F002}" type="slidenum">
              <a:rPr lang="en-ZA" smtClean="0"/>
              <a:pPr/>
              <a:t>39</a:t>
            </a:fld>
            <a:endParaRPr lang="en-Z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960A790F-0AC8-4F6B-A5AB-DB76AEC891B5}" type="slidenum">
              <a:rPr lang="en-ZA" smtClean="0"/>
              <a:pPr/>
              <a:t>51</a:t>
            </a:fld>
            <a:endParaRPr lang="en-Z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FBDA94A8-DB11-483C-99CE-9E098951F002}" type="slidenum">
              <a:rPr lang="en-ZA" smtClean="0"/>
              <a:pPr/>
              <a:t>104</a:t>
            </a:fld>
            <a:endParaRPr lang="en-Z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03C9F48-3545-4B41-84B5-4C1097B47BC6}" type="datetime1">
              <a:rPr lang="en-US" smtClean="0"/>
              <a:pPr/>
              <a:t>12/4/2009</a:t>
            </a:fld>
            <a:endParaRPr lang="en-ZA"/>
          </a:p>
        </p:txBody>
      </p:sp>
      <p:sp>
        <p:nvSpPr>
          <p:cNvPr id="19" name="Footer Placeholder 18"/>
          <p:cNvSpPr>
            <a:spLocks noGrp="1"/>
          </p:cNvSpPr>
          <p:nvPr>
            <p:ph type="ftr" sz="quarter" idx="11"/>
          </p:nvPr>
        </p:nvSpPr>
        <p:spPr/>
        <p:txBody>
          <a:bodyPr/>
          <a:lstStyle/>
          <a:p>
            <a:r>
              <a:rPr lang="en-ZA" smtClean="0"/>
              <a:t>MOSHABI MATHUBA</a:t>
            </a:r>
            <a:endParaRPr lang="en-ZA"/>
          </a:p>
        </p:txBody>
      </p:sp>
      <p:sp>
        <p:nvSpPr>
          <p:cNvPr id="27" name="Slide Number Placeholder 26"/>
          <p:cNvSpPr>
            <a:spLocks noGrp="1"/>
          </p:cNvSpPr>
          <p:nvPr>
            <p:ph type="sldNum" sz="quarter" idx="12"/>
          </p:nvPr>
        </p:nvSpPr>
        <p:spPr/>
        <p:txBody>
          <a:bodyPr/>
          <a:lstStyle/>
          <a:p>
            <a:fld id="{21FC5B77-AEF2-420B-8207-052494E59CDC}" type="slidenum">
              <a:rPr lang="en-ZA" smtClean="0"/>
              <a:pPr/>
              <a:t>‹#›</a:t>
            </a:fld>
            <a:endParaRPr lang="en-Z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18330C2-CD12-4F7E-A98D-CE5E4523DD77}" type="datetime1">
              <a:rPr lang="en-US" smtClean="0"/>
              <a:pPr/>
              <a:t>12/4/2009</a:t>
            </a:fld>
            <a:endParaRPr lang="en-ZA"/>
          </a:p>
        </p:txBody>
      </p:sp>
      <p:sp>
        <p:nvSpPr>
          <p:cNvPr id="5" name="Footer Placeholder 4"/>
          <p:cNvSpPr>
            <a:spLocks noGrp="1"/>
          </p:cNvSpPr>
          <p:nvPr>
            <p:ph type="ftr" sz="quarter" idx="11"/>
          </p:nvPr>
        </p:nvSpPr>
        <p:spPr/>
        <p:txBody>
          <a:bodyPr/>
          <a:lstStyle/>
          <a:p>
            <a:r>
              <a:rPr lang="en-ZA" smtClean="0"/>
              <a:t>MOSHABI MATHUBA</a:t>
            </a:r>
            <a:endParaRPr lang="en-ZA"/>
          </a:p>
        </p:txBody>
      </p:sp>
      <p:sp>
        <p:nvSpPr>
          <p:cNvPr id="6" name="Slide Number Placeholder 5"/>
          <p:cNvSpPr>
            <a:spLocks noGrp="1"/>
          </p:cNvSpPr>
          <p:nvPr>
            <p:ph type="sldNum" sz="quarter" idx="12"/>
          </p:nvPr>
        </p:nvSpPr>
        <p:spPr/>
        <p:txBody>
          <a:bodyPr/>
          <a:lstStyle/>
          <a:p>
            <a:fld id="{21FC5B77-AEF2-420B-8207-052494E59CDC}" type="slidenum">
              <a:rPr lang="en-ZA" smtClean="0"/>
              <a:pPr/>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FEDE14-050F-4AD5-A7AF-17AD617095F5}" type="datetime1">
              <a:rPr lang="en-US" smtClean="0"/>
              <a:pPr/>
              <a:t>12/4/2009</a:t>
            </a:fld>
            <a:endParaRPr lang="en-ZA"/>
          </a:p>
        </p:txBody>
      </p:sp>
      <p:sp>
        <p:nvSpPr>
          <p:cNvPr id="5" name="Footer Placeholder 4"/>
          <p:cNvSpPr>
            <a:spLocks noGrp="1"/>
          </p:cNvSpPr>
          <p:nvPr>
            <p:ph type="ftr" sz="quarter" idx="11"/>
          </p:nvPr>
        </p:nvSpPr>
        <p:spPr/>
        <p:txBody>
          <a:bodyPr/>
          <a:lstStyle/>
          <a:p>
            <a:r>
              <a:rPr lang="en-ZA" smtClean="0"/>
              <a:t>MOSHABI MATHUBA</a:t>
            </a:r>
            <a:endParaRPr lang="en-ZA"/>
          </a:p>
        </p:txBody>
      </p:sp>
      <p:sp>
        <p:nvSpPr>
          <p:cNvPr id="6" name="Slide Number Placeholder 5"/>
          <p:cNvSpPr>
            <a:spLocks noGrp="1"/>
          </p:cNvSpPr>
          <p:nvPr>
            <p:ph type="sldNum" sz="quarter" idx="12"/>
          </p:nvPr>
        </p:nvSpPr>
        <p:spPr/>
        <p:txBody>
          <a:bodyPr/>
          <a:lstStyle/>
          <a:p>
            <a:fld id="{21FC5B77-AEF2-420B-8207-052494E59CDC}" type="slidenum">
              <a:rPr lang="en-ZA" smtClean="0"/>
              <a:pPr/>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D78F85-2B41-4B99-82B0-865EB77B9BB3}" type="datetime1">
              <a:rPr lang="en-US" smtClean="0"/>
              <a:pPr/>
              <a:t>12/4/2009</a:t>
            </a:fld>
            <a:endParaRPr lang="en-ZA"/>
          </a:p>
        </p:txBody>
      </p:sp>
      <p:sp>
        <p:nvSpPr>
          <p:cNvPr id="5" name="Footer Placeholder 4"/>
          <p:cNvSpPr>
            <a:spLocks noGrp="1"/>
          </p:cNvSpPr>
          <p:nvPr>
            <p:ph type="ftr" sz="quarter" idx="11"/>
          </p:nvPr>
        </p:nvSpPr>
        <p:spPr/>
        <p:txBody>
          <a:bodyPr/>
          <a:lstStyle/>
          <a:p>
            <a:r>
              <a:rPr lang="en-ZA" smtClean="0"/>
              <a:t>MOSHABI MATHUBA</a:t>
            </a:r>
            <a:endParaRPr lang="en-ZA"/>
          </a:p>
        </p:txBody>
      </p:sp>
      <p:sp>
        <p:nvSpPr>
          <p:cNvPr id="6" name="Slide Number Placeholder 5"/>
          <p:cNvSpPr>
            <a:spLocks noGrp="1"/>
          </p:cNvSpPr>
          <p:nvPr>
            <p:ph type="sldNum" sz="quarter" idx="12"/>
          </p:nvPr>
        </p:nvSpPr>
        <p:spPr/>
        <p:txBody>
          <a:bodyPr/>
          <a:lstStyle/>
          <a:p>
            <a:fld id="{21FC5B77-AEF2-420B-8207-052494E59CDC}" type="slidenum">
              <a:rPr lang="en-ZA" smtClean="0"/>
              <a:pPr/>
              <a:t>‹#›</a:t>
            </a:fld>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D4FC423-578F-4938-BD66-21D9609F0BA5}" type="datetime1">
              <a:rPr lang="en-US" smtClean="0"/>
              <a:pPr/>
              <a:t>12/4/2009</a:t>
            </a:fld>
            <a:endParaRPr lang="en-ZA"/>
          </a:p>
        </p:txBody>
      </p:sp>
      <p:sp>
        <p:nvSpPr>
          <p:cNvPr id="5" name="Footer Placeholder 4"/>
          <p:cNvSpPr>
            <a:spLocks noGrp="1"/>
          </p:cNvSpPr>
          <p:nvPr>
            <p:ph type="ftr" sz="quarter" idx="11"/>
          </p:nvPr>
        </p:nvSpPr>
        <p:spPr/>
        <p:txBody>
          <a:bodyPr/>
          <a:lstStyle/>
          <a:p>
            <a:r>
              <a:rPr lang="en-ZA" smtClean="0"/>
              <a:t>MOSHABI MATHUBA</a:t>
            </a:r>
            <a:endParaRPr lang="en-ZA"/>
          </a:p>
        </p:txBody>
      </p:sp>
      <p:sp>
        <p:nvSpPr>
          <p:cNvPr id="6" name="Slide Number Placeholder 5"/>
          <p:cNvSpPr>
            <a:spLocks noGrp="1"/>
          </p:cNvSpPr>
          <p:nvPr>
            <p:ph type="sldNum" sz="quarter" idx="12"/>
          </p:nvPr>
        </p:nvSpPr>
        <p:spPr/>
        <p:txBody>
          <a:bodyPr/>
          <a:lstStyle/>
          <a:p>
            <a:fld id="{21FC5B77-AEF2-420B-8207-052494E59CDC}" type="slidenum">
              <a:rPr lang="en-ZA" smtClean="0"/>
              <a:pPr/>
              <a:t>‹#›</a:t>
            </a:fld>
            <a:endParaRPr lang="en-Z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21A3B34-9298-4DD7-BCC5-791A0BC8775A}" type="datetime1">
              <a:rPr lang="en-US" smtClean="0"/>
              <a:pPr/>
              <a:t>12/4/2009</a:t>
            </a:fld>
            <a:endParaRPr lang="en-ZA"/>
          </a:p>
        </p:txBody>
      </p:sp>
      <p:sp>
        <p:nvSpPr>
          <p:cNvPr id="6" name="Footer Placeholder 5"/>
          <p:cNvSpPr>
            <a:spLocks noGrp="1"/>
          </p:cNvSpPr>
          <p:nvPr>
            <p:ph type="ftr" sz="quarter" idx="11"/>
          </p:nvPr>
        </p:nvSpPr>
        <p:spPr/>
        <p:txBody>
          <a:bodyPr/>
          <a:lstStyle/>
          <a:p>
            <a:r>
              <a:rPr lang="en-ZA" smtClean="0"/>
              <a:t>MOSHABI MATHUBA</a:t>
            </a:r>
            <a:endParaRPr lang="en-ZA"/>
          </a:p>
        </p:txBody>
      </p:sp>
      <p:sp>
        <p:nvSpPr>
          <p:cNvPr id="7" name="Slide Number Placeholder 6"/>
          <p:cNvSpPr>
            <a:spLocks noGrp="1"/>
          </p:cNvSpPr>
          <p:nvPr>
            <p:ph type="sldNum" sz="quarter" idx="12"/>
          </p:nvPr>
        </p:nvSpPr>
        <p:spPr/>
        <p:txBody>
          <a:bodyPr/>
          <a:lstStyle/>
          <a:p>
            <a:fld id="{21FC5B77-AEF2-420B-8207-052494E59CDC}" type="slidenum">
              <a:rPr lang="en-ZA" smtClean="0"/>
              <a:pPr/>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C2D2986-D37B-40CA-876C-FE1B19F0D405}" type="datetime1">
              <a:rPr lang="en-US" smtClean="0"/>
              <a:pPr/>
              <a:t>12/4/2009</a:t>
            </a:fld>
            <a:endParaRPr lang="en-ZA"/>
          </a:p>
        </p:txBody>
      </p:sp>
      <p:sp>
        <p:nvSpPr>
          <p:cNvPr id="8" name="Footer Placeholder 7"/>
          <p:cNvSpPr>
            <a:spLocks noGrp="1"/>
          </p:cNvSpPr>
          <p:nvPr>
            <p:ph type="ftr" sz="quarter" idx="11"/>
          </p:nvPr>
        </p:nvSpPr>
        <p:spPr/>
        <p:txBody>
          <a:bodyPr/>
          <a:lstStyle/>
          <a:p>
            <a:r>
              <a:rPr lang="en-ZA" smtClean="0"/>
              <a:t>MOSHABI MATHUBA</a:t>
            </a:r>
            <a:endParaRPr lang="en-ZA"/>
          </a:p>
        </p:txBody>
      </p:sp>
      <p:sp>
        <p:nvSpPr>
          <p:cNvPr id="9" name="Slide Number Placeholder 8"/>
          <p:cNvSpPr>
            <a:spLocks noGrp="1"/>
          </p:cNvSpPr>
          <p:nvPr>
            <p:ph type="sldNum" sz="quarter" idx="12"/>
          </p:nvPr>
        </p:nvSpPr>
        <p:spPr/>
        <p:txBody>
          <a:bodyPr/>
          <a:lstStyle/>
          <a:p>
            <a:fld id="{21FC5B77-AEF2-420B-8207-052494E59CDC}" type="slidenum">
              <a:rPr lang="en-ZA" smtClean="0"/>
              <a:pPr/>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AE6D648-498F-45B1-B4E4-FF9E39793C43}" type="datetime1">
              <a:rPr lang="en-US" smtClean="0"/>
              <a:pPr/>
              <a:t>12/4/2009</a:t>
            </a:fld>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sp>
        <p:nvSpPr>
          <p:cNvPr id="5" name="Slide Number Placeholder 4"/>
          <p:cNvSpPr>
            <a:spLocks noGrp="1"/>
          </p:cNvSpPr>
          <p:nvPr>
            <p:ph type="sldNum" sz="quarter" idx="12"/>
          </p:nvPr>
        </p:nvSpPr>
        <p:spPr/>
        <p:txBody>
          <a:bodyPr/>
          <a:lstStyle/>
          <a:p>
            <a:fld id="{21FC5B77-AEF2-420B-8207-052494E59CDC}" type="slidenum">
              <a:rPr lang="en-ZA" smtClean="0"/>
              <a:pPr/>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090FA5-7CA6-42C8-8F84-1EE98C38D391}" type="datetime1">
              <a:rPr lang="en-US" smtClean="0"/>
              <a:pPr/>
              <a:t>12/4/2009</a:t>
            </a:fld>
            <a:endParaRPr lang="en-ZA"/>
          </a:p>
        </p:txBody>
      </p:sp>
      <p:sp>
        <p:nvSpPr>
          <p:cNvPr id="3" name="Footer Placeholder 2"/>
          <p:cNvSpPr>
            <a:spLocks noGrp="1"/>
          </p:cNvSpPr>
          <p:nvPr>
            <p:ph type="ftr" sz="quarter" idx="11"/>
          </p:nvPr>
        </p:nvSpPr>
        <p:spPr/>
        <p:txBody>
          <a:bodyPr/>
          <a:lstStyle/>
          <a:p>
            <a:r>
              <a:rPr lang="en-ZA" smtClean="0"/>
              <a:t>MOSHABI MATHUBA</a:t>
            </a:r>
            <a:endParaRPr lang="en-ZA"/>
          </a:p>
        </p:txBody>
      </p:sp>
      <p:sp>
        <p:nvSpPr>
          <p:cNvPr id="4" name="Slide Number Placeholder 3"/>
          <p:cNvSpPr>
            <a:spLocks noGrp="1"/>
          </p:cNvSpPr>
          <p:nvPr>
            <p:ph type="sldNum" sz="quarter" idx="12"/>
          </p:nvPr>
        </p:nvSpPr>
        <p:spPr/>
        <p:txBody>
          <a:bodyPr/>
          <a:lstStyle/>
          <a:p>
            <a:fld id="{21FC5B77-AEF2-420B-8207-052494E59CDC}" type="slidenum">
              <a:rPr lang="en-ZA" smtClean="0"/>
              <a:pPr/>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300DFF9-41EC-42DE-A4F3-A10BAE5BD6D0}" type="datetime1">
              <a:rPr lang="en-US" smtClean="0"/>
              <a:pPr/>
              <a:t>12/4/2009</a:t>
            </a:fld>
            <a:endParaRPr lang="en-ZA"/>
          </a:p>
        </p:txBody>
      </p:sp>
      <p:sp>
        <p:nvSpPr>
          <p:cNvPr id="6" name="Footer Placeholder 5"/>
          <p:cNvSpPr>
            <a:spLocks noGrp="1"/>
          </p:cNvSpPr>
          <p:nvPr>
            <p:ph type="ftr" sz="quarter" idx="11"/>
          </p:nvPr>
        </p:nvSpPr>
        <p:spPr/>
        <p:txBody>
          <a:bodyPr/>
          <a:lstStyle/>
          <a:p>
            <a:r>
              <a:rPr lang="en-ZA" smtClean="0"/>
              <a:t>MOSHABI MATHUBA</a:t>
            </a:r>
            <a:endParaRPr lang="en-ZA"/>
          </a:p>
        </p:txBody>
      </p:sp>
      <p:sp>
        <p:nvSpPr>
          <p:cNvPr id="7" name="Slide Number Placeholder 6"/>
          <p:cNvSpPr>
            <a:spLocks noGrp="1"/>
          </p:cNvSpPr>
          <p:nvPr>
            <p:ph type="sldNum" sz="quarter" idx="12"/>
          </p:nvPr>
        </p:nvSpPr>
        <p:spPr/>
        <p:txBody>
          <a:bodyPr/>
          <a:lstStyle/>
          <a:p>
            <a:fld id="{21FC5B77-AEF2-420B-8207-052494E59CDC}" type="slidenum">
              <a:rPr lang="en-ZA" smtClean="0"/>
              <a:pPr/>
              <a:t>‹#›</a:t>
            </a:fld>
            <a:endParaRPr lang="en-Z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C42DF29-127C-4F3B-9D67-E0E19A9C1867}" type="datetime1">
              <a:rPr lang="en-US" smtClean="0"/>
              <a:pPr/>
              <a:t>12/4/2009</a:t>
            </a:fld>
            <a:endParaRPr lang="en-ZA"/>
          </a:p>
        </p:txBody>
      </p:sp>
      <p:sp>
        <p:nvSpPr>
          <p:cNvPr id="6" name="Footer Placeholder 5"/>
          <p:cNvSpPr>
            <a:spLocks noGrp="1"/>
          </p:cNvSpPr>
          <p:nvPr>
            <p:ph type="ftr" sz="quarter" idx="11"/>
          </p:nvPr>
        </p:nvSpPr>
        <p:spPr/>
        <p:txBody>
          <a:bodyPr/>
          <a:lstStyle/>
          <a:p>
            <a:r>
              <a:rPr lang="en-ZA" smtClean="0"/>
              <a:t>MOSHABI MATHUBA</a:t>
            </a:r>
            <a:endParaRPr lang="en-ZA"/>
          </a:p>
        </p:txBody>
      </p:sp>
      <p:sp>
        <p:nvSpPr>
          <p:cNvPr id="7" name="Slide Number Placeholder 6"/>
          <p:cNvSpPr>
            <a:spLocks noGrp="1"/>
          </p:cNvSpPr>
          <p:nvPr>
            <p:ph type="sldNum" sz="quarter" idx="12"/>
          </p:nvPr>
        </p:nvSpPr>
        <p:spPr>
          <a:xfrm>
            <a:off x="8077200" y="6356350"/>
            <a:ext cx="609600" cy="365125"/>
          </a:xfrm>
        </p:spPr>
        <p:txBody>
          <a:bodyPr/>
          <a:lstStyle/>
          <a:p>
            <a:fld id="{21FC5B77-AEF2-420B-8207-052494E59CDC}" type="slidenum">
              <a:rPr lang="en-ZA" smtClean="0"/>
              <a:pPr/>
              <a:t>‹#›</a:t>
            </a:fld>
            <a:endParaRPr lang="en-Z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71E2F7A-699C-4FB7-8C23-7BBA749A4565}" type="datetime1">
              <a:rPr lang="en-US" smtClean="0"/>
              <a:pPr/>
              <a:t>12/4/2009</a:t>
            </a:fld>
            <a:endParaRPr lang="en-Z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ZA" smtClean="0"/>
              <a:t>MOSHABI MATHUBA</a:t>
            </a:r>
            <a:endParaRPr lang="en-Z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1FC5B77-AEF2-420B-8207-052494E59CDC}" type="slidenum">
              <a:rPr lang="en-ZA" smtClean="0"/>
              <a:pPr/>
              <a:t>‹#›</a:t>
            </a:fld>
            <a:endParaRPr lang="en-Z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pic>
        <p:nvPicPr>
          <p:cNvPr id="2050" name="Picture 2" descr="E:\Bible Art Gallery\Evangelistic Images\Crusade Images 433.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
        <p:nvSpPr>
          <p:cNvPr id="4" name="Footer Placeholder 3"/>
          <p:cNvSpPr>
            <a:spLocks noGrp="1"/>
          </p:cNvSpPr>
          <p:nvPr>
            <p:ph type="ftr" sz="quarter" idx="11"/>
          </p:nvPr>
        </p:nvSpPr>
        <p:spPr/>
        <p:txBody>
          <a:bodyPr/>
          <a:lstStyle/>
          <a:p>
            <a:r>
              <a:rPr lang="en-ZA" smtClean="0"/>
              <a:t>MOSHABI MATHUBA</a:t>
            </a:r>
            <a:endParaRPr lang="en-ZA"/>
          </a:p>
        </p:txBody>
      </p:sp>
      <p:sp>
        <p:nvSpPr>
          <p:cNvPr id="6" name="TextBox 5"/>
          <p:cNvSpPr txBox="1"/>
          <p:nvPr/>
        </p:nvSpPr>
        <p:spPr>
          <a:xfrm>
            <a:off x="428596" y="357166"/>
            <a:ext cx="8215370" cy="1569660"/>
          </a:xfrm>
          <a:prstGeom prst="rect">
            <a:avLst/>
          </a:prstGeom>
          <a:noFill/>
        </p:spPr>
        <p:txBody>
          <a:bodyPr wrap="square" rtlCol="0">
            <a:spAutoFit/>
          </a:bodyPr>
          <a:lstStyle/>
          <a:p>
            <a:pPr algn="ctr"/>
            <a:r>
              <a:rPr lang="en-ZA" sz="4800" dirty="0" smtClean="0">
                <a:solidFill>
                  <a:schemeClr val="bg1"/>
                </a:solidFill>
              </a:rPr>
              <a:t>RESURECTION OF TRUE RELIGION</a:t>
            </a:r>
            <a:endParaRPr lang="en-ZA" sz="4800" dirty="0">
              <a:solidFill>
                <a:schemeClr val="bg1"/>
              </a:solidFill>
            </a:endParaRPr>
          </a:p>
        </p:txBody>
      </p:sp>
      <p:sp>
        <p:nvSpPr>
          <p:cNvPr id="7" name="TextBox 6"/>
          <p:cNvSpPr txBox="1"/>
          <p:nvPr/>
        </p:nvSpPr>
        <p:spPr>
          <a:xfrm>
            <a:off x="571472" y="2786058"/>
            <a:ext cx="7786742" cy="1015663"/>
          </a:xfrm>
          <a:prstGeom prst="rect">
            <a:avLst/>
          </a:prstGeom>
          <a:noFill/>
        </p:spPr>
        <p:txBody>
          <a:bodyPr wrap="square" rtlCol="0">
            <a:spAutoFit/>
          </a:bodyPr>
          <a:lstStyle/>
          <a:p>
            <a:pPr algn="ctr"/>
            <a:r>
              <a:rPr lang="en-ZA" sz="3600" dirty="0" smtClean="0">
                <a:solidFill>
                  <a:srgbClr val="FF0000"/>
                </a:solidFill>
              </a:rPr>
              <a:t>GOD’S CALL TO A DYING WORLD</a:t>
            </a:r>
          </a:p>
          <a:p>
            <a:pPr algn="ctr"/>
            <a:r>
              <a:rPr lang="en-ZA" sz="2400" dirty="0" smtClean="0">
                <a:solidFill>
                  <a:srgbClr val="FF0000"/>
                </a:solidFill>
              </a:rPr>
              <a:t>THE 3 ANGEL’S MESSAGES</a:t>
            </a:r>
            <a:endParaRPr lang="en-ZA" sz="2400"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4098" name="Picture 2" descr="E:\Bible Art Gallery\Evangelistic Images\Crusade Images 1044.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643702" y="6488668"/>
            <a:ext cx="300039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7" name="TextBox 6"/>
          <p:cNvSpPr txBox="1"/>
          <p:nvPr/>
        </p:nvSpPr>
        <p:spPr>
          <a:xfrm>
            <a:off x="357158" y="571480"/>
            <a:ext cx="3786214" cy="369332"/>
          </a:xfrm>
          <a:prstGeom prst="rect">
            <a:avLst/>
          </a:prstGeom>
          <a:noFill/>
        </p:spPr>
        <p:txBody>
          <a:bodyPr wrap="square" rtlCol="0">
            <a:spAutoFit/>
          </a:bodyPr>
          <a:lstStyle/>
          <a:p>
            <a:endParaRPr lang="en-ZA" dirty="0"/>
          </a:p>
        </p:txBody>
      </p:sp>
      <p:sp>
        <p:nvSpPr>
          <p:cNvPr id="8" name="TextBox 7"/>
          <p:cNvSpPr txBox="1"/>
          <p:nvPr/>
        </p:nvSpPr>
        <p:spPr>
          <a:xfrm>
            <a:off x="509558" y="723880"/>
            <a:ext cx="3786214" cy="3231654"/>
          </a:xfrm>
          <a:prstGeom prst="rect">
            <a:avLst/>
          </a:prstGeom>
          <a:noFill/>
        </p:spPr>
        <p:txBody>
          <a:bodyPr wrap="square" rtlCol="0">
            <a:spAutoFit/>
          </a:bodyPr>
          <a:lstStyle/>
          <a:p>
            <a:r>
              <a:rPr lang="en-ZA" sz="2800" dirty="0" smtClean="0">
                <a:solidFill>
                  <a:schemeClr val="bg1"/>
                </a:solidFill>
              </a:rPr>
              <a:t>This is the passage of scripture that has commonly come to be known as the</a:t>
            </a:r>
          </a:p>
          <a:p>
            <a:endParaRPr lang="en-ZA" sz="2800" dirty="0">
              <a:solidFill>
                <a:schemeClr val="bg1"/>
              </a:solidFill>
            </a:endParaRPr>
          </a:p>
          <a:p>
            <a:endParaRPr lang="en-ZA" sz="2800" dirty="0" smtClean="0">
              <a:solidFill>
                <a:schemeClr val="bg1"/>
              </a:solidFill>
            </a:endParaRPr>
          </a:p>
          <a:p>
            <a:pPr>
              <a:buNone/>
            </a:pPr>
            <a:r>
              <a:rPr lang="en-ZA" dirty="0" smtClean="0"/>
              <a:t> </a:t>
            </a:r>
            <a:r>
              <a:rPr lang="en-ZA" sz="3600" dirty="0" smtClean="0">
                <a:solidFill>
                  <a:srgbClr val="FF0000"/>
                </a:solidFill>
              </a:rPr>
              <a:t>3 angel’s messages</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8" name="TextBox 7"/>
          <p:cNvSpPr txBox="1"/>
          <p:nvPr/>
        </p:nvSpPr>
        <p:spPr>
          <a:xfrm>
            <a:off x="0" y="214290"/>
            <a:ext cx="4357686" cy="3724096"/>
          </a:xfrm>
          <a:prstGeom prst="rect">
            <a:avLst/>
          </a:prstGeom>
          <a:noFill/>
        </p:spPr>
        <p:txBody>
          <a:bodyPr wrap="square" rtlCol="0">
            <a:spAutoFit/>
          </a:bodyPr>
          <a:lstStyle/>
          <a:p>
            <a:pPr>
              <a:buFont typeface="Arial" pitchFamily="34" charset="0"/>
              <a:buChar char="•"/>
            </a:pPr>
            <a:r>
              <a:rPr lang="en-ZA" dirty="0" smtClean="0">
                <a:solidFill>
                  <a:schemeClr val="bg1"/>
                </a:solidFill>
              </a:rPr>
              <a:t>How well do you endeavour to keep the commandments of God</a:t>
            </a:r>
          </a:p>
          <a:p>
            <a:pPr>
              <a:buFont typeface="Arial" pitchFamily="34" charset="0"/>
              <a:buChar char="•"/>
            </a:pPr>
            <a:r>
              <a:rPr lang="en-ZA" dirty="0" smtClean="0">
                <a:solidFill>
                  <a:schemeClr val="bg1"/>
                </a:solidFill>
              </a:rPr>
              <a:t>Do you believe in a life of perfection in Jesus Christ</a:t>
            </a:r>
          </a:p>
          <a:p>
            <a:pPr>
              <a:buFont typeface="Arial" pitchFamily="34" charset="0"/>
              <a:buChar char="•"/>
            </a:pPr>
            <a:r>
              <a:rPr lang="en-ZA" dirty="0" smtClean="0">
                <a:solidFill>
                  <a:schemeClr val="bg1"/>
                </a:solidFill>
              </a:rPr>
              <a:t>Do you believe in Righteousness by faith</a:t>
            </a:r>
          </a:p>
          <a:p>
            <a:pPr>
              <a:buFont typeface="Arial" pitchFamily="34" charset="0"/>
              <a:buChar char="•"/>
            </a:pPr>
            <a:r>
              <a:rPr lang="en-ZA" dirty="0" smtClean="0">
                <a:solidFill>
                  <a:schemeClr val="bg1"/>
                </a:solidFill>
              </a:rPr>
              <a:t>Do you believe in the sanctuary message</a:t>
            </a:r>
          </a:p>
          <a:p>
            <a:pPr>
              <a:buFont typeface="Arial" pitchFamily="34" charset="0"/>
              <a:buChar char="•"/>
            </a:pPr>
            <a:r>
              <a:rPr lang="en-ZA" sz="2800" dirty="0" smtClean="0">
                <a:solidFill>
                  <a:srgbClr val="FF0000"/>
                </a:solidFill>
              </a:rPr>
              <a:t>Do you believe in health reform</a:t>
            </a:r>
          </a:p>
          <a:p>
            <a:pPr>
              <a:buFont typeface="Arial" pitchFamily="34" charset="0"/>
              <a:buChar char="•"/>
            </a:pPr>
            <a:r>
              <a:rPr lang="en-ZA" dirty="0" smtClean="0">
                <a:solidFill>
                  <a:schemeClr val="bg1"/>
                </a:solidFill>
              </a:rPr>
              <a:t>Do you believe in dress reform</a:t>
            </a:r>
          </a:p>
          <a:p>
            <a:pPr>
              <a:buFont typeface="Arial" pitchFamily="34" charset="0"/>
              <a:buChar char="•"/>
            </a:pPr>
            <a:r>
              <a:rPr lang="en-ZA" dirty="0" smtClean="0">
                <a:solidFill>
                  <a:schemeClr val="bg1"/>
                </a:solidFill>
              </a:rPr>
              <a:t>Do you believe in reverent worship</a:t>
            </a:r>
          </a:p>
          <a:p>
            <a:pPr>
              <a:buFont typeface="Arial" pitchFamily="34" charset="0"/>
              <a:buChar char="•"/>
            </a:pPr>
            <a:r>
              <a:rPr lang="en-ZA" dirty="0" smtClean="0">
                <a:solidFill>
                  <a:schemeClr val="bg1"/>
                </a:solidFill>
              </a:rPr>
              <a:t>Do you believe in the testimony of Jesus/SOP</a:t>
            </a:r>
            <a:endParaRPr lang="en-ZA" dirty="0">
              <a:solidFill>
                <a:schemeClr val="bg1"/>
              </a:solidFill>
            </a:endParaRP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8" name="TextBox 7"/>
          <p:cNvSpPr txBox="1"/>
          <p:nvPr/>
        </p:nvSpPr>
        <p:spPr>
          <a:xfrm>
            <a:off x="0" y="214290"/>
            <a:ext cx="4357686" cy="3724096"/>
          </a:xfrm>
          <a:prstGeom prst="rect">
            <a:avLst/>
          </a:prstGeom>
          <a:noFill/>
        </p:spPr>
        <p:txBody>
          <a:bodyPr wrap="square" rtlCol="0">
            <a:spAutoFit/>
          </a:bodyPr>
          <a:lstStyle/>
          <a:p>
            <a:pPr>
              <a:buFont typeface="Arial" pitchFamily="34" charset="0"/>
              <a:buChar char="•"/>
            </a:pPr>
            <a:r>
              <a:rPr lang="en-ZA" dirty="0" smtClean="0">
                <a:solidFill>
                  <a:schemeClr val="bg1"/>
                </a:solidFill>
              </a:rPr>
              <a:t>How well do you endeavour to keep the commandments of God</a:t>
            </a:r>
          </a:p>
          <a:p>
            <a:pPr>
              <a:buFont typeface="Arial" pitchFamily="34" charset="0"/>
              <a:buChar char="•"/>
            </a:pPr>
            <a:r>
              <a:rPr lang="en-ZA" dirty="0" smtClean="0">
                <a:solidFill>
                  <a:schemeClr val="bg1"/>
                </a:solidFill>
              </a:rPr>
              <a:t>Do you believe in a life of perfection in Jesus Christ</a:t>
            </a:r>
          </a:p>
          <a:p>
            <a:pPr>
              <a:buFont typeface="Arial" pitchFamily="34" charset="0"/>
              <a:buChar char="•"/>
            </a:pPr>
            <a:r>
              <a:rPr lang="en-ZA" dirty="0" smtClean="0">
                <a:solidFill>
                  <a:schemeClr val="bg1"/>
                </a:solidFill>
              </a:rPr>
              <a:t>Do you believe in Righteousness by faith</a:t>
            </a:r>
          </a:p>
          <a:p>
            <a:pPr>
              <a:buFont typeface="Arial" pitchFamily="34" charset="0"/>
              <a:buChar char="•"/>
            </a:pPr>
            <a:r>
              <a:rPr lang="en-ZA" dirty="0" smtClean="0">
                <a:solidFill>
                  <a:schemeClr val="bg1"/>
                </a:solidFill>
              </a:rPr>
              <a:t>Do you believe in the sanctuary message</a:t>
            </a:r>
          </a:p>
          <a:p>
            <a:pPr>
              <a:buFont typeface="Arial" pitchFamily="34" charset="0"/>
              <a:buChar char="•"/>
            </a:pPr>
            <a:r>
              <a:rPr lang="en-ZA" dirty="0" smtClean="0">
                <a:solidFill>
                  <a:schemeClr val="bg1"/>
                </a:solidFill>
              </a:rPr>
              <a:t>Do you believe in health reform</a:t>
            </a:r>
          </a:p>
          <a:p>
            <a:pPr>
              <a:buFont typeface="Arial" pitchFamily="34" charset="0"/>
              <a:buChar char="•"/>
            </a:pPr>
            <a:r>
              <a:rPr lang="en-ZA" sz="2800" dirty="0" smtClean="0">
                <a:solidFill>
                  <a:srgbClr val="FF0000"/>
                </a:solidFill>
              </a:rPr>
              <a:t>Do you believe in dress reform</a:t>
            </a:r>
          </a:p>
          <a:p>
            <a:pPr>
              <a:buFont typeface="Arial" pitchFamily="34" charset="0"/>
              <a:buChar char="•"/>
            </a:pPr>
            <a:r>
              <a:rPr lang="en-ZA" dirty="0" smtClean="0">
                <a:solidFill>
                  <a:schemeClr val="bg1"/>
                </a:solidFill>
              </a:rPr>
              <a:t>Do you believe in reverent worship</a:t>
            </a:r>
          </a:p>
          <a:p>
            <a:pPr>
              <a:buFont typeface="Arial" pitchFamily="34" charset="0"/>
              <a:buChar char="•"/>
            </a:pPr>
            <a:r>
              <a:rPr lang="en-ZA" dirty="0" smtClean="0">
                <a:solidFill>
                  <a:schemeClr val="bg1"/>
                </a:solidFill>
              </a:rPr>
              <a:t>Do you believe in the testimony of Jesus/SOP</a:t>
            </a:r>
            <a:endParaRPr lang="en-ZA" dirty="0">
              <a:solidFill>
                <a:schemeClr val="bg1"/>
              </a:solidFill>
            </a:endParaRP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8" name="TextBox 7"/>
          <p:cNvSpPr txBox="1"/>
          <p:nvPr/>
        </p:nvSpPr>
        <p:spPr>
          <a:xfrm>
            <a:off x="0" y="214290"/>
            <a:ext cx="4357686" cy="3724096"/>
          </a:xfrm>
          <a:prstGeom prst="rect">
            <a:avLst/>
          </a:prstGeom>
          <a:noFill/>
        </p:spPr>
        <p:txBody>
          <a:bodyPr wrap="square" rtlCol="0">
            <a:spAutoFit/>
          </a:bodyPr>
          <a:lstStyle/>
          <a:p>
            <a:pPr>
              <a:buFont typeface="Arial" pitchFamily="34" charset="0"/>
              <a:buChar char="•"/>
            </a:pPr>
            <a:r>
              <a:rPr lang="en-ZA" dirty="0" smtClean="0">
                <a:solidFill>
                  <a:schemeClr val="bg1"/>
                </a:solidFill>
              </a:rPr>
              <a:t>How well do you endeavour to keep the commandments of God</a:t>
            </a:r>
          </a:p>
          <a:p>
            <a:pPr>
              <a:buFont typeface="Arial" pitchFamily="34" charset="0"/>
              <a:buChar char="•"/>
            </a:pPr>
            <a:r>
              <a:rPr lang="en-ZA" dirty="0" smtClean="0">
                <a:solidFill>
                  <a:schemeClr val="bg1"/>
                </a:solidFill>
              </a:rPr>
              <a:t>Do you believe in a life of perfection in Jesus Christ</a:t>
            </a:r>
          </a:p>
          <a:p>
            <a:pPr>
              <a:buFont typeface="Arial" pitchFamily="34" charset="0"/>
              <a:buChar char="•"/>
            </a:pPr>
            <a:r>
              <a:rPr lang="en-ZA" dirty="0" smtClean="0">
                <a:solidFill>
                  <a:schemeClr val="bg1"/>
                </a:solidFill>
              </a:rPr>
              <a:t>Do you believe in Righteousness by faith</a:t>
            </a:r>
          </a:p>
          <a:p>
            <a:pPr>
              <a:buFont typeface="Arial" pitchFamily="34" charset="0"/>
              <a:buChar char="•"/>
            </a:pPr>
            <a:r>
              <a:rPr lang="en-ZA" dirty="0" smtClean="0">
                <a:solidFill>
                  <a:schemeClr val="bg1"/>
                </a:solidFill>
              </a:rPr>
              <a:t>Do you believe in the sanctuary message</a:t>
            </a:r>
          </a:p>
          <a:p>
            <a:pPr>
              <a:buFont typeface="Arial" pitchFamily="34" charset="0"/>
              <a:buChar char="•"/>
            </a:pPr>
            <a:r>
              <a:rPr lang="en-ZA" dirty="0" smtClean="0">
                <a:solidFill>
                  <a:schemeClr val="bg1"/>
                </a:solidFill>
              </a:rPr>
              <a:t>Do you believe in health reform</a:t>
            </a:r>
          </a:p>
          <a:p>
            <a:pPr>
              <a:buFont typeface="Arial" pitchFamily="34" charset="0"/>
              <a:buChar char="•"/>
            </a:pPr>
            <a:r>
              <a:rPr lang="en-ZA" dirty="0" smtClean="0">
                <a:solidFill>
                  <a:schemeClr val="bg1"/>
                </a:solidFill>
              </a:rPr>
              <a:t>Do you believe in dress reform</a:t>
            </a:r>
          </a:p>
          <a:p>
            <a:pPr>
              <a:buFont typeface="Arial" pitchFamily="34" charset="0"/>
              <a:buChar char="•"/>
            </a:pPr>
            <a:r>
              <a:rPr lang="en-ZA" sz="2800" dirty="0" smtClean="0">
                <a:solidFill>
                  <a:srgbClr val="FF0000"/>
                </a:solidFill>
              </a:rPr>
              <a:t>Do you believe in reverent worship</a:t>
            </a:r>
          </a:p>
          <a:p>
            <a:pPr>
              <a:buFont typeface="Arial" pitchFamily="34" charset="0"/>
              <a:buChar char="•"/>
            </a:pPr>
            <a:r>
              <a:rPr lang="en-ZA" dirty="0" smtClean="0">
                <a:solidFill>
                  <a:schemeClr val="bg1"/>
                </a:solidFill>
              </a:rPr>
              <a:t>Do you believe in the testimony of Jesus/SOP</a:t>
            </a:r>
            <a:endParaRPr lang="en-ZA" dirty="0">
              <a:solidFill>
                <a:schemeClr val="bg1"/>
              </a:solidFill>
            </a:endParaRP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8" name="TextBox 7"/>
          <p:cNvSpPr txBox="1"/>
          <p:nvPr/>
        </p:nvSpPr>
        <p:spPr>
          <a:xfrm>
            <a:off x="0" y="214290"/>
            <a:ext cx="4357686" cy="3447098"/>
          </a:xfrm>
          <a:prstGeom prst="rect">
            <a:avLst/>
          </a:prstGeom>
          <a:noFill/>
        </p:spPr>
        <p:txBody>
          <a:bodyPr wrap="square" rtlCol="0">
            <a:spAutoFit/>
          </a:bodyPr>
          <a:lstStyle/>
          <a:p>
            <a:pPr>
              <a:buFont typeface="Arial" pitchFamily="34" charset="0"/>
              <a:buChar char="•"/>
            </a:pPr>
            <a:r>
              <a:rPr lang="en-ZA" dirty="0" smtClean="0">
                <a:solidFill>
                  <a:schemeClr val="bg1"/>
                </a:solidFill>
              </a:rPr>
              <a:t>How well do you endeavour to keep the commandments of God</a:t>
            </a:r>
          </a:p>
          <a:p>
            <a:pPr>
              <a:buFont typeface="Arial" pitchFamily="34" charset="0"/>
              <a:buChar char="•"/>
            </a:pPr>
            <a:r>
              <a:rPr lang="en-ZA" dirty="0" smtClean="0">
                <a:solidFill>
                  <a:schemeClr val="bg1"/>
                </a:solidFill>
              </a:rPr>
              <a:t>Do you believe in a life of perfection in Jesus Christ</a:t>
            </a:r>
          </a:p>
          <a:p>
            <a:pPr>
              <a:buFont typeface="Arial" pitchFamily="34" charset="0"/>
              <a:buChar char="•"/>
            </a:pPr>
            <a:r>
              <a:rPr lang="en-ZA" dirty="0" smtClean="0">
                <a:solidFill>
                  <a:schemeClr val="bg1"/>
                </a:solidFill>
              </a:rPr>
              <a:t>Do you believe in Righteousness by faith</a:t>
            </a:r>
          </a:p>
          <a:p>
            <a:pPr>
              <a:buFont typeface="Arial" pitchFamily="34" charset="0"/>
              <a:buChar char="•"/>
            </a:pPr>
            <a:r>
              <a:rPr lang="en-ZA" dirty="0" smtClean="0">
                <a:solidFill>
                  <a:schemeClr val="bg1"/>
                </a:solidFill>
              </a:rPr>
              <a:t>Do you believe in the sanctuary message</a:t>
            </a:r>
          </a:p>
          <a:p>
            <a:pPr>
              <a:buFont typeface="Arial" pitchFamily="34" charset="0"/>
              <a:buChar char="•"/>
            </a:pPr>
            <a:r>
              <a:rPr lang="en-ZA" dirty="0" smtClean="0">
                <a:solidFill>
                  <a:schemeClr val="bg1"/>
                </a:solidFill>
              </a:rPr>
              <a:t>Do you believe in health reform</a:t>
            </a:r>
          </a:p>
          <a:p>
            <a:pPr>
              <a:buFont typeface="Arial" pitchFamily="34" charset="0"/>
              <a:buChar char="•"/>
            </a:pPr>
            <a:r>
              <a:rPr lang="en-ZA" dirty="0" smtClean="0">
                <a:solidFill>
                  <a:schemeClr val="bg1"/>
                </a:solidFill>
              </a:rPr>
              <a:t>Do you believe in dress reform</a:t>
            </a:r>
          </a:p>
          <a:p>
            <a:pPr>
              <a:buFont typeface="Arial" pitchFamily="34" charset="0"/>
              <a:buChar char="•"/>
            </a:pPr>
            <a:r>
              <a:rPr lang="en-ZA" dirty="0" smtClean="0">
                <a:solidFill>
                  <a:schemeClr val="bg1"/>
                </a:solidFill>
              </a:rPr>
              <a:t>Do you believe in reverent worship</a:t>
            </a:r>
          </a:p>
          <a:p>
            <a:pPr>
              <a:buFont typeface="Arial" pitchFamily="34" charset="0"/>
              <a:buChar char="•"/>
            </a:pPr>
            <a:r>
              <a:rPr lang="en-ZA" sz="2800" dirty="0" smtClean="0">
                <a:solidFill>
                  <a:srgbClr val="FF0000"/>
                </a:solidFill>
              </a:rPr>
              <a:t>Do you believe in the testimony of Jesus/SOP</a:t>
            </a:r>
            <a:endParaRPr lang="en-ZA" sz="2800" dirty="0">
              <a:solidFill>
                <a:srgbClr val="FF0000"/>
              </a:solidFill>
            </a:endParaRP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3"/>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7" name="TextBox 6"/>
          <p:cNvSpPr txBox="1"/>
          <p:nvPr/>
        </p:nvSpPr>
        <p:spPr>
          <a:xfrm>
            <a:off x="142844" y="357166"/>
            <a:ext cx="4143404" cy="3539430"/>
          </a:xfrm>
          <a:prstGeom prst="rect">
            <a:avLst/>
          </a:prstGeom>
          <a:noFill/>
        </p:spPr>
        <p:txBody>
          <a:bodyPr wrap="square" rtlCol="0">
            <a:spAutoFit/>
          </a:bodyPr>
          <a:lstStyle/>
          <a:p>
            <a:r>
              <a:rPr lang="en-ZA" sz="2800" dirty="0" smtClean="0">
                <a:solidFill>
                  <a:srgbClr val="FF0000"/>
                </a:solidFill>
              </a:rPr>
              <a:t>Rev 14:8   And there followed another angel, saying, Babylon is fallen, is fallen, that great city, because she made all nations drink of the wine of the wrath of her fornication. </a:t>
            </a:r>
            <a:endParaRPr lang="en-ZA" sz="2800" dirty="0">
              <a:solidFill>
                <a:srgbClr val="FF0000"/>
              </a:solidFill>
            </a:endParaRP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7" name="TextBox 6"/>
          <p:cNvSpPr txBox="1"/>
          <p:nvPr/>
        </p:nvSpPr>
        <p:spPr>
          <a:xfrm>
            <a:off x="142844" y="214290"/>
            <a:ext cx="4214842" cy="6370975"/>
          </a:xfrm>
          <a:prstGeom prst="rect">
            <a:avLst/>
          </a:prstGeom>
          <a:noFill/>
        </p:spPr>
        <p:txBody>
          <a:bodyPr wrap="square" rtlCol="0">
            <a:spAutoFit/>
          </a:bodyPr>
          <a:lstStyle/>
          <a:p>
            <a:r>
              <a:rPr lang="en-ZA" sz="2400" dirty="0" smtClean="0">
                <a:solidFill>
                  <a:srgbClr val="FF0000"/>
                </a:solidFill>
              </a:rPr>
              <a:t>Babylon</a:t>
            </a:r>
          </a:p>
          <a:p>
            <a:endParaRPr lang="en-ZA" sz="2400" dirty="0" smtClean="0">
              <a:solidFill>
                <a:srgbClr val="FF0000"/>
              </a:solidFill>
            </a:endParaRPr>
          </a:p>
          <a:p>
            <a:r>
              <a:rPr lang="en-ZA" sz="2400" dirty="0" smtClean="0">
                <a:solidFill>
                  <a:srgbClr val="FF0000"/>
                </a:solidFill>
              </a:rPr>
              <a:t>“it is this state of things (confusion) that the word “Babylon” as a descriptive term, appropriately designates..... Instead of being stirred with feelings of resentment when the term is mentioned, people should rather examine their position, to see if in faith or practice they are guilty of any connection with this great city of confusion. If so, they should separate at once there from.” Uriah Smith. Daniel and the Revelation. Pg 648</a:t>
            </a:r>
            <a:endParaRPr lang="en-ZA" sz="2400" dirty="0">
              <a:solidFill>
                <a:srgbClr val="FF0000"/>
              </a:solidFill>
            </a:endParaRP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If you happen to be in </a:t>
            </a:r>
            <a:r>
              <a:rPr lang="en-ZA" dirty="0" err="1" smtClean="0"/>
              <a:t>babylon</a:t>
            </a:r>
            <a:endParaRPr lang="en-ZA" dirty="0"/>
          </a:p>
        </p:txBody>
      </p:sp>
      <p:sp>
        <p:nvSpPr>
          <p:cNvPr id="3" name="Content Placeholder 2"/>
          <p:cNvSpPr>
            <a:spLocks noGrp="1"/>
          </p:cNvSpPr>
          <p:nvPr>
            <p:ph idx="1"/>
          </p:nvPr>
        </p:nvSpPr>
        <p:spPr/>
        <p:txBody>
          <a:bodyPr>
            <a:normAutofit fontScale="92500" lnSpcReduction="10000"/>
          </a:bodyPr>
          <a:lstStyle/>
          <a:p>
            <a:r>
              <a:rPr lang="en-ZA" dirty="0" smtClean="0"/>
              <a:t> </a:t>
            </a:r>
            <a:r>
              <a:rPr lang="en-ZA" dirty="0" smtClean="0"/>
              <a:t>18:1-4   </a:t>
            </a:r>
            <a:r>
              <a:rPr lang="en-ZA" dirty="0" smtClean="0"/>
              <a:t>And after these things I saw another angel come down from heaven, having great power; and the earth was lightened with his glory</a:t>
            </a:r>
            <a:r>
              <a:rPr lang="en-ZA" dirty="0" smtClean="0"/>
              <a:t>. </a:t>
            </a:r>
            <a:r>
              <a:rPr lang="en-ZA" dirty="0" smtClean="0"/>
              <a:t>And he cried mightily with a strong voice, saying, Babylon the great is fallen, is fallen, and is become the habitation of devils, and the hold of every foul spirit, and a cage of every unclean and hateful bird</a:t>
            </a:r>
            <a:r>
              <a:rPr lang="en-ZA" dirty="0" smtClean="0"/>
              <a:t>. </a:t>
            </a:r>
            <a:r>
              <a:rPr lang="en-ZA" dirty="0" smtClean="0"/>
              <a:t>For all nations have drunk of the wine of the wrath of her fornication, and the kings of the earth have committed fornication with her, and the merchants of the earth are waxed rich through the abundance of her delicacies. </a:t>
            </a:r>
            <a:r>
              <a:rPr lang="en-ZA" dirty="0" smtClean="0"/>
              <a:t>  </a:t>
            </a:r>
            <a:r>
              <a:rPr lang="en-ZA" dirty="0" smtClean="0"/>
              <a:t>And I heard another voice from heaven, saying, Come out of her, my people, that ye be not partakers of her sins, and that ye receive not of her plagues. </a:t>
            </a:r>
            <a:endParaRPr lang="en-ZA" dirty="0"/>
          </a:p>
        </p:txBody>
      </p:sp>
      <p:sp>
        <p:nvSpPr>
          <p:cNvPr id="4" name="Footer Placeholder 3"/>
          <p:cNvSpPr>
            <a:spLocks noGrp="1"/>
          </p:cNvSpPr>
          <p:nvPr>
            <p:ph type="ftr" sz="quarter" idx="11"/>
          </p:nvPr>
        </p:nvSpPr>
        <p:spPr/>
        <p:txBody>
          <a:bodyPr/>
          <a:lstStyle/>
          <a:p>
            <a:r>
              <a:rPr lang="en-ZA" smtClean="0"/>
              <a:t>MOSHABI MATHUBA</a:t>
            </a:r>
            <a:endParaRPr lang="en-ZA"/>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lstStyle/>
          <a:p>
            <a:r>
              <a:rPr lang="en-ZA" dirty="0" smtClean="0"/>
              <a:t>There </a:t>
            </a:r>
            <a:r>
              <a:rPr lang="en-ZA" smtClean="0"/>
              <a:t>is still hope</a:t>
            </a:r>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4098" name="Picture 2" descr="E:\Bible Art Gallery\Evangelistic Images\Crusade Images 1044.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643702" y="6488668"/>
            <a:ext cx="300039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8" name="TextBox 7"/>
          <p:cNvSpPr txBox="1"/>
          <p:nvPr/>
        </p:nvSpPr>
        <p:spPr>
          <a:xfrm>
            <a:off x="571472" y="428604"/>
            <a:ext cx="3357586" cy="2616101"/>
          </a:xfrm>
          <a:prstGeom prst="rect">
            <a:avLst/>
          </a:prstGeom>
          <a:noFill/>
        </p:spPr>
        <p:txBody>
          <a:bodyPr wrap="square" rtlCol="0">
            <a:spAutoFit/>
          </a:bodyPr>
          <a:lstStyle/>
          <a:p>
            <a:r>
              <a:rPr lang="en-ZA" sz="9600" dirty="0" smtClean="0">
                <a:solidFill>
                  <a:srgbClr val="FF0000"/>
                </a:solidFill>
              </a:rPr>
              <a:t>1</a:t>
            </a:r>
            <a:r>
              <a:rPr lang="en-ZA" sz="9600" baseline="30000" dirty="0" smtClean="0">
                <a:solidFill>
                  <a:srgbClr val="FF0000"/>
                </a:solidFill>
              </a:rPr>
              <a:t>st</a:t>
            </a:r>
            <a:r>
              <a:rPr lang="en-ZA" dirty="0" smtClean="0">
                <a:solidFill>
                  <a:srgbClr val="FF0000"/>
                </a:solidFill>
              </a:rPr>
              <a:t> </a:t>
            </a:r>
          </a:p>
          <a:p>
            <a:r>
              <a:rPr lang="en-ZA" sz="4000" dirty="0" smtClean="0">
                <a:solidFill>
                  <a:srgbClr val="FF0000"/>
                </a:solidFill>
              </a:rPr>
              <a:t>Angel</a:t>
            </a:r>
          </a:p>
          <a:p>
            <a:r>
              <a:rPr lang="en-ZA" sz="2800" dirty="0" smtClean="0">
                <a:solidFill>
                  <a:srgbClr val="FF0000"/>
                </a:solidFill>
              </a:rPr>
              <a:t>Rev 14:6-7</a:t>
            </a:r>
            <a:endParaRPr lang="en-ZA" sz="2800" dirty="0">
              <a:solidFill>
                <a:srgbClr val="FF0000"/>
              </a:solidFill>
            </a:endParaRPr>
          </a:p>
        </p:txBody>
      </p:sp>
      <p:sp>
        <p:nvSpPr>
          <p:cNvPr id="9" name="Oval 8"/>
          <p:cNvSpPr/>
          <p:nvPr/>
        </p:nvSpPr>
        <p:spPr>
          <a:xfrm>
            <a:off x="5500694" y="3929066"/>
            <a:ext cx="1928826" cy="150019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7" name="TextBox 6"/>
          <p:cNvSpPr txBox="1"/>
          <p:nvPr/>
        </p:nvSpPr>
        <p:spPr>
          <a:xfrm>
            <a:off x="285720" y="357166"/>
            <a:ext cx="4071966" cy="2862322"/>
          </a:xfrm>
          <a:prstGeom prst="rect">
            <a:avLst/>
          </a:prstGeom>
          <a:noFill/>
        </p:spPr>
        <p:txBody>
          <a:bodyPr wrap="square" rtlCol="0">
            <a:spAutoFit/>
          </a:bodyPr>
          <a:lstStyle/>
          <a:p>
            <a:r>
              <a:rPr lang="en-ZA" dirty="0" smtClean="0">
                <a:solidFill>
                  <a:srgbClr val="FFFF00"/>
                </a:solidFill>
              </a:rPr>
              <a:t> </a:t>
            </a:r>
            <a:r>
              <a:rPr lang="en-ZA" dirty="0" smtClean="0">
                <a:solidFill>
                  <a:srgbClr val="FF0000"/>
                </a:solidFill>
              </a:rPr>
              <a:t>14:6 -7  And I saw another </a:t>
            </a:r>
            <a:r>
              <a:rPr lang="en-ZA" dirty="0" smtClean="0">
                <a:solidFill>
                  <a:schemeClr val="bg1"/>
                </a:solidFill>
              </a:rPr>
              <a:t>angel</a:t>
            </a:r>
            <a:r>
              <a:rPr lang="en-ZA" dirty="0" smtClean="0">
                <a:solidFill>
                  <a:srgbClr val="FF0000"/>
                </a:solidFill>
              </a:rPr>
              <a:t> </a:t>
            </a:r>
            <a:r>
              <a:rPr lang="en-ZA" dirty="0" smtClean="0">
                <a:solidFill>
                  <a:srgbClr val="FFFF00"/>
                </a:solidFill>
              </a:rPr>
              <a:t>fly in the midst of heaven</a:t>
            </a:r>
            <a:r>
              <a:rPr lang="en-ZA" dirty="0" smtClean="0">
                <a:solidFill>
                  <a:srgbClr val="FF0000"/>
                </a:solidFill>
              </a:rPr>
              <a:t>, having the </a:t>
            </a:r>
            <a:r>
              <a:rPr lang="en-ZA" dirty="0" smtClean="0">
                <a:solidFill>
                  <a:srgbClr val="92D050"/>
                </a:solidFill>
              </a:rPr>
              <a:t>everlasting gospel </a:t>
            </a:r>
            <a:r>
              <a:rPr lang="en-ZA" dirty="0" smtClean="0">
                <a:solidFill>
                  <a:srgbClr val="FF0000"/>
                </a:solidFill>
              </a:rPr>
              <a:t>to preach unto them that dwell on the earth, and to every nation, and kindred, and tongue, and people, Saying with a </a:t>
            </a:r>
            <a:r>
              <a:rPr lang="en-ZA" dirty="0" smtClean="0">
                <a:solidFill>
                  <a:srgbClr val="00B0F0"/>
                </a:solidFill>
              </a:rPr>
              <a:t>loud voice</a:t>
            </a:r>
            <a:r>
              <a:rPr lang="en-ZA" dirty="0" smtClean="0">
                <a:solidFill>
                  <a:srgbClr val="FF0000"/>
                </a:solidFill>
              </a:rPr>
              <a:t>, </a:t>
            </a:r>
            <a:r>
              <a:rPr lang="en-ZA" dirty="0" smtClean="0">
                <a:solidFill>
                  <a:schemeClr val="bg1"/>
                </a:solidFill>
              </a:rPr>
              <a:t>Fear God</a:t>
            </a:r>
            <a:r>
              <a:rPr lang="en-ZA" dirty="0" smtClean="0">
                <a:solidFill>
                  <a:srgbClr val="FF0000"/>
                </a:solidFill>
              </a:rPr>
              <a:t>, and </a:t>
            </a:r>
            <a:r>
              <a:rPr lang="en-ZA" dirty="0" smtClean="0">
                <a:solidFill>
                  <a:srgbClr val="FFFF00"/>
                </a:solidFill>
              </a:rPr>
              <a:t>give glory to him</a:t>
            </a:r>
            <a:r>
              <a:rPr lang="en-ZA" dirty="0" smtClean="0">
                <a:solidFill>
                  <a:srgbClr val="FF0000"/>
                </a:solidFill>
              </a:rPr>
              <a:t>; for the </a:t>
            </a:r>
            <a:r>
              <a:rPr lang="en-ZA" dirty="0" smtClean="0">
                <a:solidFill>
                  <a:srgbClr val="92D050"/>
                </a:solidFill>
              </a:rPr>
              <a:t>hour of his judgment is come</a:t>
            </a:r>
            <a:r>
              <a:rPr lang="en-ZA" dirty="0" smtClean="0">
                <a:solidFill>
                  <a:srgbClr val="FF0000"/>
                </a:solidFill>
              </a:rPr>
              <a:t>: </a:t>
            </a:r>
            <a:r>
              <a:rPr lang="en-ZA" dirty="0" smtClean="0">
                <a:solidFill>
                  <a:srgbClr val="00B0F0"/>
                </a:solidFill>
              </a:rPr>
              <a:t>and worship him that made </a:t>
            </a:r>
            <a:r>
              <a:rPr lang="en-ZA" dirty="0" smtClean="0">
                <a:solidFill>
                  <a:srgbClr val="FF0000"/>
                </a:solidFill>
              </a:rPr>
              <a:t>heaven, and earth, and the sea, and the fountains of waters. </a:t>
            </a:r>
            <a:endParaRPr lang="en-ZA"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7" name="TextBox 6"/>
          <p:cNvSpPr txBox="1"/>
          <p:nvPr/>
        </p:nvSpPr>
        <p:spPr>
          <a:xfrm>
            <a:off x="285720" y="285728"/>
            <a:ext cx="4071966" cy="3139321"/>
          </a:xfrm>
          <a:prstGeom prst="rect">
            <a:avLst/>
          </a:prstGeom>
          <a:noFill/>
        </p:spPr>
        <p:txBody>
          <a:bodyPr wrap="square" rtlCol="0">
            <a:spAutoFit/>
          </a:bodyPr>
          <a:lstStyle/>
          <a:p>
            <a:r>
              <a:rPr lang="en-ZA" dirty="0" smtClean="0">
                <a:solidFill>
                  <a:schemeClr val="bg1"/>
                </a:solidFill>
              </a:rPr>
              <a:t>ANGEL</a:t>
            </a:r>
          </a:p>
          <a:p>
            <a:r>
              <a:rPr lang="en-ZA" dirty="0" smtClean="0">
                <a:solidFill>
                  <a:schemeClr val="bg1"/>
                </a:solidFill>
              </a:rPr>
              <a:t>Ps 104:4   Who </a:t>
            </a:r>
            <a:r>
              <a:rPr lang="en-ZA" dirty="0" err="1" smtClean="0">
                <a:solidFill>
                  <a:schemeClr val="bg1"/>
                </a:solidFill>
              </a:rPr>
              <a:t>maketh</a:t>
            </a:r>
            <a:r>
              <a:rPr lang="en-ZA" dirty="0" smtClean="0">
                <a:solidFill>
                  <a:schemeClr val="bg1"/>
                </a:solidFill>
              </a:rPr>
              <a:t> his angels spirits; his ministers a flaming fire: </a:t>
            </a:r>
          </a:p>
          <a:p>
            <a:endParaRPr lang="en-ZA" dirty="0" smtClean="0">
              <a:solidFill>
                <a:schemeClr val="bg1"/>
              </a:solidFill>
            </a:endParaRPr>
          </a:p>
          <a:p>
            <a:r>
              <a:rPr lang="en-ZA" dirty="0" smtClean="0">
                <a:solidFill>
                  <a:schemeClr val="bg1"/>
                </a:solidFill>
              </a:rPr>
              <a:t> Heb 1:7   And of the angels he </a:t>
            </a:r>
            <a:r>
              <a:rPr lang="en-ZA" dirty="0" err="1" smtClean="0">
                <a:solidFill>
                  <a:schemeClr val="bg1"/>
                </a:solidFill>
              </a:rPr>
              <a:t>saith</a:t>
            </a:r>
            <a:r>
              <a:rPr lang="en-ZA" dirty="0" smtClean="0">
                <a:solidFill>
                  <a:schemeClr val="bg1"/>
                </a:solidFill>
              </a:rPr>
              <a:t>, Who </a:t>
            </a:r>
            <a:r>
              <a:rPr lang="en-ZA" dirty="0" err="1" smtClean="0">
                <a:solidFill>
                  <a:schemeClr val="bg1"/>
                </a:solidFill>
              </a:rPr>
              <a:t>maketh</a:t>
            </a:r>
            <a:r>
              <a:rPr lang="en-ZA" dirty="0" smtClean="0">
                <a:solidFill>
                  <a:schemeClr val="bg1"/>
                </a:solidFill>
              </a:rPr>
              <a:t> his angels spirits, and his ministers a flame of fire. </a:t>
            </a:r>
          </a:p>
          <a:p>
            <a:endParaRPr lang="en-ZA" dirty="0" smtClean="0">
              <a:solidFill>
                <a:schemeClr val="bg1"/>
              </a:solidFill>
            </a:endParaRPr>
          </a:p>
          <a:p>
            <a:r>
              <a:rPr lang="en-ZA" dirty="0" smtClean="0">
                <a:solidFill>
                  <a:schemeClr val="bg1"/>
                </a:solidFill>
              </a:rPr>
              <a:t>Heb 1:14   Are they not all ministering spirits, sent forth to minister for them who shall be heirs of salvation?</a:t>
            </a:r>
            <a:endParaRPr lang="en-ZA"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7" name="TextBox 6"/>
          <p:cNvSpPr txBox="1"/>
          <p:nvPr/>
        </p:nvSpPr>
        <p:spPr>
          <a:xfrm>
            <a:off x="285720" y="357166"/>
            <a:ext cx="3786214" cy="5632311"/>
          </a:xfrm>
          <a:prstGeom prst="rect">
            <a:avLst/>
          </a:prstGeom>
          <a:noFill/>
        </p:spPr>
        <p:txBody>
          <a:bodyPr wrap="square" rtlCol="0">
            <a:spAutoFit/>
          </a:bodyPr>
          <a:lstStyle/>
          <a:p>
            <a:r>
              <a:rPr lang="en-ZA" dirty="0" smtClean="0">
                <a:solidFill>
                  <a:schemeClr val="bg1"/>
                </a:solidFill>
              </a:rPr>
              <a:t>ANGEL</a:t>
            </a:r>
          </a:p>
          <a:p>
            <a:r>
              <a:rPr lang="en-ZA" dirty="0" smtClean="0">
                <a:solidFill>
                  <a:schemeClr val="bg1"/>
                </a:solidFill>
              </a:rPr>
              <a:t>The angels are represented as flying in the midst of heaven, proclaiming to the world a message of warning, and having a direct bearing upon the people living in the last days of this earth's history. No one hears the voice of these angels, for they are a symbol to represent the people of God who are working in harmony with the universe of heaven. Men and women, enlightened by the Spirit of God, and sanctified through the truth, proclaim the three messages in their order. {2SM 387.1}</a:t>
            </a:r>
          </a:p>
          <a:p>
            <a:r>
              <a:rPr lang="en-ZA" dirty="0" smtClean="0">
                <a:solidFill>
                  <a:schemeClr val="bg1"/>
                </a:solidFill>
              </a:rPr>
              <a:t>These angels represent those who receive the truth, and with power open the gospel to the world (Letter 79, 1900).  {7BC 978.11}</a:t>
            </a:r>
            <a:endParaRPr lang="en-ZA"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7" name="TextBox 6"/>
          <p:cNvSpPr txBox="1"/>
          <p:nvPr/>
        </p:nvSpPr>
        <p:spPr>
          <a:xfrm>
            <a:off x="214282" y="285728"/>
            <a:ext cx="4071966" cy="5909310"/>
          </a:xfrm>
          <a:prstGeom prst="rect">
            <a:avLst/>
          </a:prstGeom>
          <a:noFill/>
        </p:spPr>
        <p:txBody>
          <a:bodyPr wrap="square" rtlCol="0">
            <a:spAutoFit/>
          </a:bodyPr>
          <a:lstStyle/>
          <a:p>
            <a:r>
              <a:rPr lang="en-ZA" dirty="0" smtClean="0">
                <a:solidFill>
                  <a:srgbClr val="FFFF00"/>
                </a:solidFill>
              </a:rPr>
              <a:t>FLY IN THE MIDST OF HEAVEN</a:t>
            </a:r>
          </a:p>
          <a:p>
            <a:r>
              <a:rPr lang="en-ZA" dirty="0" smtClean="0">
                <a:solidFill>
                  <a:srgbClr val="FFFF00"/>
                </a:solidFill>
              </a:rPr>
              <a:t>The third angel is represented as flying in the midst of heaven, showing that the message is to </a:t>
            </a:r>
            <a:r>
              <a:rPr lang="en-ZA" dirty="0" smtClean="0">
                <a:solidFill>
                  <a:srgbClr val="FF0000"/>
                </a:solidFill>
              </a:rPr>
              <a:t>go throughout the length and breadth of the earth</a:t>
            </a:r>
            <a:r>
              <a:rPr lang="en-ZA" dirty="0" smtClean="0"/>
              <a:t>. </a:t>
            </a:r>
            <a:r>
              <a:rPr lang="en-ZA" dirty="0" smtClean="0">
                <a:solidFill>
                  <a:srgbClr val="FFFF00"/>
                </a:solidFill>
              </a:rPr>
              <a:t>It is the</a:t>
            </a:r>
            <a:r>
              <a:rPr lang="en-ZA" dirty="0" smtClean="0"/>
              <a:t> </a:t>
            </a:r>
            <a:r>
              <a:rPr lang="en-ZA" dirty="0" smtClean="0">
                <a:solidFill>
                  <a:srgbClr val="FF0000"/>
                </a:solidFill>
              </a:rPr>
              <a:t>most solemn message </a:t>
            </a:r>
            <a:r>
              <a:rPr lang="en-ZA" dirty="0" smtClean="0">
                <a:solidFill>
                  <a:srgbClr val="FFFF00"/>
                </a:solidFill>
              </a:rPr>
              <a:t>ever given to mortals, and all who propose to connect themselves with the work should first feel their need of an education, of the most thorough training.  {CT 500.1}</a:t>
            </a:r>
          </a:p>
          <a:p>
            <a:r>
              <a:rPr lang="en-ZA" dirty="0" smtClean="0">
                <a:solidFill>
                  <a:srgbClr val="FFFF00"/>
                </a:solidFill>
              </a:rPr>
              <a:t> The third angel was seen flying in the midst of heaven, heralding the commandments of God and the faith of Jesus. The message loses none of its </a:t>
            </a:r>
            <a:r>
              <a:rPr lang="en-ZA" dirty="0" smtClean="0">
                <a:solidFill>
                  <a:srgbClr val="FF0000"/>
                </a:solidFill>
              </a:rPr>
              <a:t>power </a:t>
            </a:r>
            <a:r>
              <a:rPr lang="en-ZA" dirty="0" smtClean="0">
                <a:solidFill>
                  <a:srgbClr val="FFFF00"/>
                </a:solidFill>
              </a:rPr>
              <a:t>in its onward flight. John saw the work increasing until the whole earth was filled with the glory of God. With </a:t>
            </a:r>
            <a:r>
              <a:rPr lang="en-ZA" dirty="0" smtClean="0">
                <a:solidFill>
                  <a:srgbClr val="FF0000"/>
                </a:solidFill>
              </a:rPr>
              <a:t>intensified zeal and energy </a:t>
            </a:r>
            <a:r>
              <a:rPr lang="en-ZA" dirty="0" smtClean="0">
                <a:solidFill>
                  <a:srgbClr val="FFFF00"/>
                </a:solidFill>
              </a:rPr>
              <a:t>we are to carry forward the work of the Lord till the close of time.  {CT 548.3}</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7" name="TextBox 6"/>
          <p:cNvSpPr txBox="1"/>
          <p:nvPr/>
        </p:nvSpPr>
        <p:spPr>
          <a:xfrm>
            <a:off x="285720" y="285728"/>
            <a:ext cx="4214842" cy="6463308"/>
          </a:xfrm>
          <a:prstGeom prst="rect">
            <a:avLst/>
          </a:prstGeom>
          <a:noFill/>
        </p:spPr>
        <p:txBody>
          <a:bodyPr wrap="square" rtlCol="0">
            <a:spAutoFit/>
          </a:bodyPr>
          <a:lstStyle/>
          <a:p>
            <a:r>
              <a:rPr lang="en-ZA" dirty="0" smtClean="0">
                <a:solidFill>
                  <a:srgbClr val="FFFF00"/>
                </a:solidFill>
              </a:rPr>
              <a:t>Those who </a:t>
            </a:r>
            <a:r>
              <a:rPr lang="en-ZA" dirty="0" err="1" smtClean="0">
                <a:solidFill>
                  <a:srgbClr val="FFFF00"/>
                </a:solidFill>
              </a:rPr>
              <a:t>labor</a:t>
            </a:r>
            <a:r>
              <a:rPr lang="en-ZA" dirty="0" smtClean="0">
                <a:solidFill>
                  <a:srgbClr val="FFFF00"/>
                </a:solidFill>
              </a:rPr>
              <a:t> in these valleys must take a deep interest in their work, or they will not succeed. The third angel is represented as flying through the midst of heaven. The work is one that </a:t>
            </a:r>
            <a:r>
              <a:rPr lang="en-ZA" dirty="0" smtClean="0">
                <a:solidFill>
                  <a:srgbClr val="FF0000"/>
                </a:solidFill>
              </a:rPr>
              <a:t>must be done quickly. </a:t>
            </a:r>
            <a:r>
              <a:rPr lang="en-ZA" dirty="0" smtClean="0">
                <a:solidFill>
                  <a:srgbClr val="FFFF00"/>
                </a:solidFill>
              </a:rPr>
              <a:t>They must keep in working order, </a:t>
            </a:r>
            <a:r>
              <a:rPr lang="en-ZA" dirty="0" err="1" smtClean="0">
                <a:solidFill>
                  <a:srgbClr val="FFFF00"/>
                </a:solidFill>
              </a:rPr>
              <a:t>laboring</a:t>
            </a:r>
            <a:r>
              <a:rPr lang="en-ZA" dirty="0" smtClean="0">
                <a:solidFill>
                  <a:srgbClr val="FFFF00"/>
                </a:solidFill>
              </a:rPr>
              <a:t> intelligently and with consecration, and be prepared by the grace of God to meet opposition.  {</a:t>
            </a:r>
            <a:r>
              <a:rPr lang="en-ZA" dirty="0" err="1" smtClean="0">
                <a:solidFill>
                  <a:srgbClr val="FFFF00"/>
                </a:solidFill>
              </a:rPr>
              <a:t>Ev</a:t>
            </a:r>
            <a:r>
              <a:rPr lang="en-ZA" dirty="0" smtClean="0">
                <a:solidFill>
                  <a:srgbClr val="FFFF00"/>
                </a:solidFill>
              </a:rPr>
              <a:t> 423.2}</a:t>
            </a:r>
          </a:p>
          <a:p>
            <a:r>
              <a:rPr lang="en-ZA" dirty="0" smtClean="0">
                <a:solidFill>
                  <a:srgbClr val="FFFF00"/>
                </a:solidFill>
              </a:rPr>
              <a:t>When God sends to men warnings </a:t>
            </a:r>
            <a:r>
              <a:rPr lang="en-ZA" dirty="0" smtClean="0">
                <a:solidFill>
                  <a:srgbClr val="FF0000"/>
                </a:solidFill>
              </a:rPr>
              <a:t>so important </a:t>
            </a:r>
            <a:r>
              <a:rPr lang="en-ZA" dirty="0" smtClean="0">
                <a:solidFill>
                  <a:srgbClr val="FFFF00"/>
                </a:solidFill>
              </a:rPr>
              <a:t>that they are represented as proclaimed by holy angels flying in the midst of heaven, He requires every person endowed with reasoning powers to heed the message. {FLB 286.8}</a:t>
            </a:r>
          </a:p>
          <a:p>
            <a:r>
              <a:rPr lang="en-ZA" dirty="0" smtClean="0">
                <a:solidFill>
                  <a:srgbClr val="FFFF00"/>
                </a:solidFill>
              </a:rPr>
              <a:t>When will the church do her appointed work? She is represented as an angel of light, flying through heaven with the everlasting gospel to be proclaimed to the world. This represents the </a:t>
            </a:r>
            <a:r>
              <a:rPr lang="en-ZA" dirty="0" smtClean="0">
                <a:solidFill>
                  <a:srgbClr val="FF0000"/>
                </a:solidFill>
              </a:rPr>
              <a:t>speed and directness </a:t>
            </a:r>
            <a:r>
              <a:rPr lang="en-ZA" dirty="0" smtClean="0">
                <a:solidFill>
                  <a:srgbClr val="FFFF00"/>
                </a:solidFill>
              </a:rPr>
              <a:t>with which the church is to prosecute her work. {MM 131.5}</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7" name="TextBox 6"/>
          <p:cNvSpPr txBox="1"/>
          <p:nvPr/>
        </p:nvSpPr>
        <p:spPr>
          <a:xfrm>
            <a:off x="0" y="214290"/>
            <a:ext cx="4357686" cy="3862596"/>
          </a:xfrm>
          <a:prstGeom prst="rect">
            <a:avLst/>
          </a:prstGeom>
          <a:noFill/>
        </p:spPr>
        <p:txBody>
          <a:bodyPr wrap="square" rtlCol="0">
            <a:spAutoFit/>
          </a:bodyPr>
          <a:lstStyle/>
          <a:p>
            <a:r>
              <a:rPr lang="en-ZA" dirty="0" smtClean="0">
                <a:solidFill>
                  <a:srgbClr val="92D050"/>
                </a:solidFill>
              </a:rPr>
              <a:t>EVERLASTING GOSPEL</a:t>
            </a:r>
          </a:p>
          <a:p>
            <a:r>
              <a:rPr lang="en-ZA" dirty="0" smtClean="0">
                <a:solidFill>
                  <a:srgbClr val="92D050"/>
                </a:solidFill>
              </a:rPr>
              <a:t>What is the gospel</a:t>
            </a:r>
          </a:p>
          <a:p>
            <a:pPr>
              <a:buNone/>
            </a:pPr>
            <a:r>
              <a:rPr lang="vi-VN" dirty="0" smtClean="0">
                <a:solidFill>
                  <a:srgbClr val="92D050"/>
                </a:solidFill>
              </a:rPr>
              <a:t>εὐαγγέλιον</a:t>
            </a:r>
          </a:p>
          <a:p>
            <a:pPr>
              <a:buNone/>
            </a:pPr>
            <a:r>
              <a:rPr lang="en-ZA" dirty="0" err="1" smtClean="0">
                <a:solidFill>
                  <a:srgbClr val="92D050"/>
                </a:solidFill>
              </a:rPr>
              <a:t>euaggelion</a:t>
            </a:r>
            <a:endParaRPr lang="en-ZA" dirty="0" smtClean="0">
              <a:solidFill>
                <a:srgbClr val="92D050"/>
              </a:solidFill>
            </a:endParaRPr>
          </a:p>
          <a:p>
            <a:pPr>
              <a:buNone/>
            </a:pPr>
            <a:r>
              <a:rPr lang="en-ZA" i="1" dirty="0" err="1" smtClean="0">
                <a:solidFill>
                  <a:srgbClr val="92D050"/>
                </a:solidFill>
              </a:rPr>
              <a:t>yoo-ang-ghel</a:t>
            </a:r>
            <a:r>
              <a:rPr lang="en-ZA" i="1" dirty="0" smtClean="0">
                <a:solidFill>
                  <a:srgbClr val="92D050"/>
                </a:solidFill>
              </a:rPr>
              <a:t>'-</a:t>
            </a:r>
            <a:r>
              <a:rPr lang="en-ZA" i="1" dirty="0" err="1" smtClean="0">
                <a:solidFill>
                  <a:srgbClr val="92D050"/>
                </a:solidFill>
              </a:rPr>
              <a:t>ee</a:t>
            </a:r>
            <a:r>
              <a:rPr lang="en-ZA" i="1" dirty="0" smtClean="0">
                <a:solidFill>
                  <a:srgbClr val="92D050"/>
                </a:solidFill>
              </a:rPr>
              <a:t>-on</a:t>
            </a:r>
          </a:p>
          <a:p>
            <a:pPr>
              <a:buNone/>
            </a:pPr>
            <a:r>
              <a:rPr lang="en-ZA" dirty="0" smtClean="0">
                <a:solidFill>
                  <a:srgbClr val="92D050"/>
                </a:solidFill>
              </a:rPr>
              <a:t> </a:t>
            </a:r>
            <a:r>
              <a:rPr lang="en-ZA" u="sng" dirty="0" smtClean="0">
                <a:solidFill>
                  <a:srgbClr val="92D050"/>
                </a:solidFill>
              </a:rPr>
              <a:t> a </a:t>
            </a:r>
            <a:r>
              <a:rPr lang="en-ZA" i="1" u="sng" dirty="0" smtClean="0">
                <a:solidFill>
                  <a:srgbClr val="92D050"/>
                </a:solidFill>
              </a:rPr>
              <a:t>good message, that is, the gospel</a:t>
            </a:r>
            <a:endParaRPr lang="en-ZA" dirty="0" smtClean="0">
              <a:solidFill>
                <a:srgbClr val="92D050"/>
              </a:solidFill>
            </a:endParaRPr>
          </a:p>
          <a:p>
            <a:r>
              <a:rPr lang="en-ZA" dirty="0" smtClean="0">
                <a:solidFill>
                  <a:srgbClr val="92D050"/>
                </a:solidFill>
              </a:rPr>
              <a:t>What does everlasting mean</a:t>
            </a:r>
          </a:p>
          <a:p>
            <a:pPr>
              <a:buNone/>
            </a:pPr>
            <a:r>
              <a:rPr lang="vi-VN" dirty="0" smtClean="0">
                <a:solidFill>
                  <a:srgbClr val="92D050"/>
                </a:solidFill>
              </a:rPr>
              <a:t>αἰώνιος</a:t>
            </a:r>
          </a:p>
          <a:p>
            <a:pPr>
              <a:buNone/>
            </a:pPr>
            <a:r>
              <a:rPr lang="en-ZA" dirty="0" err="1" smtClean="0">
                <a:solidFill>
                  <a:srgbClr val="92D050"/>
                </a:solidFill>
              </a:rPr>
              <a:t>aiōnios</a:t>
            </a:r>
            <a:endParaRPr lang="en-ZA" dirty="0" smtClean="0">
              <a:solidFill>
                <a:srgbClr val="92D050"/>
              </a:solidFill>
            </a:endParaRPr>
          </a:p>
          <a:p>
            <a:pPr>
              <a:buNone/>
            </a:pPr>
            <a:r>
              <a:rPr lang="en-ZA" i="1" dirty="0" err="1" smtClean="0">
                <a:solidFill>
                  <a:srgbClr val="92D050"/>
                </a:solidFill>
              </a:rPr>
              <a:t>ahee</a:t>
            </a:r>
            <a:r>
              <a:rPr lang="en-ZA" i="1" dirty="0" smtClean="0">
                <a:solidFill>
                  <a:srgbClr val="92D050"/>
                </a:solidFill>
              </a:rPr>
              <a:t>-o'-nee-</a:t>
            </a:r>
            <a:r>
              <a:rPr lang="en-ZA" i="1" dirty="0" err="1" smtClean="0">
                <a:solidFill>
                  <a:srgbClr val="92D050"/>
                </a:solidFill>
              </a:rPr>
              <a:t>os</a:t>
            </a:r>
            <a:endParaRPr lang="en-ZA" i="1" dirty="0" smtClean="0">
              <a:solidFill>
                <a:srgbClr val="92D050"/>
              </a:solidFill>
            </a:endParaRPr>
          </a:p>
          <a:p>
            <a:pPr>
              <a:buNone/>
            </a:pPr>
            <a:r>
              <a:rPr lang="en-ZA" i="1" u="sng" dirty="0" smtClean="0">
                <a:solidFill>
                  <a:srgbClr val="92D050"/>
                </a:solidFill>
              </a:rPr>
              <a:t>perpetual (also used of past time, or past and future as well): - eternal, for ever, everlasting, world (began)</a:t>
            </a:r>
          </a:p>
          <a:p>
            <a:pPr>
              <a:buNone/>
            </a:pPr>
            <a:r>
              <a:rPr lang="en-ZA" sz="1100" b="1" dirty="0" smtClean="0">
                <a:solidFill>
                  <a:srgbClr val="FF0000"/>
                </a:solidFill>
              </a:rPr>
              <a:t>STRONG’S HEBREW AND GREEK DICTIONARIES</a:t>
            </a:r>
            <a:endParaRPr lang="en-ZA" sz="1100" b="1" dirty="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7" name="TextBox 6"/>
          <p:cNvSpPr txBox="1"/>
          <p:nvPr/>
        </p:nvSpPr>
        <p:spPr>
          <a:xfrm>
            <a:off x="285720" y="357166"/>
            <a:ext cx="3571900" cy="1477328"/>
          </a:xfrm>
          <a:prstGeom prst="rect">
            <a:avLst/>
          </a:prstGeom>
          <a:noFill/>
        </p:spPr>
        <p:txBody>
          <a:bodyPr wrap="square" rtlCol="0">
            <a:spAutoFit/>
          </a:bodyPr>
          <a:lstStyle/>
          <a:p>
            <a:pPr algn="ctr"/>
            <a:r>
              <a:rPr lang="en-ZA" dirty="0" smtClean="0">
                <a:solidFill>
                  <a:srgbClr val="92D050"/>
                </a:solidFill>
              </a:rPr>
              <a:t>Therefore everlasting gospel means</a:t>
            </a:r>
          </a:p>
          <a:p>
            <a:pPr algn="ctr">
              <a:buNone/>
            </a:pPr>
            <a:r>
              <a:rPr lang="en-ZA" dirty="0" smtClean="0">
                <a:solidFill>
                  <a:srgbClr val="92D050"/>
                </a:solidFill>
              </a:rPr>
              <a:t>       perpetual good message/news or glad tidings from time past to eternity ahead</a:t>
            </a:r>
            <a:endParaRPr lang="en-ZA" dirty="0">
              <a:solidFill>
                <a:srgbClr val="92D05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7" name="TextBox 6"/>
          <p:cNvSpPr txBox="1"/>
          <p:nvPr/>
        </p:nvSpPr>
        <p:spPr>
          <a:xfrm>
            <a:off x="214282" y="285728"/>
            <a:ext cx="3643338" cy="3693319"/>
          </a:xfrm>
          <a:prstGeom prst="rect">
            <a:avLst/>
          </a:prstGeom>
          <a:noFill/>
        </p:spPr>
        <p:txBody>
          <a:bodyPr wrap="square" rtlCol="0">
            <a:spAutoFit/>
          </a:bodyPr>
          <a:lstStyle/>
          <a:p>
            <a:r>
              <a:rPr lang="en-ZA" dirty="0" smtClean="0">
                <a:solidFill>
                  <a:srgbClr val="92D050"/>
                </a:solidFill>
              </a:rPr>
              <a:t>EVERLASTING?</a:t>
            </a:r>
          </a:p>
          <a:p>
            <a:r>
              <a:rPr lang="en-ZA" dirty="0" smtClean="0">
                <a:solidFill>
                  <a:srgbClr val="92D050"/>
                </a:solidFill>
              </a:rPr>
              <a:t>Gen 3:15  </a:t>
            </a:r>
          </a:p>
          <a:p>
            <a:r>
              <a:rPr lang="en-ZA" dirty="0" smtClean="0">
                <a:solidFill>
                  <a:srgbClr val="92D050"/>
                </a:solidFill>
              </a:rPr>
              <a:t>12:1-3  </a:t>
            </a:r>
          </a:p>
          <a:p>
            <a:r>
              <a:rPr lang="en-ZA" dirty="0" smtClean="0">
                <a:solidFill>
                  <a:srgbClr val="92D050"/>
                </a:solidFill>
              </a:rPr>
              <a:t> Isa 9:6   </a:t>
            </a:r>
          </a:p>
          <a:p>
            <a:r>
              <a:rPr lang="en-ZA" dirty="0" smtClean="0">
                <a:solidFill>
                  <a:srgbClr val="92D050"/>
                </a:solidFill>
              </a:rPr>
              <a:t> Dan 9:25-26    </a:t>
            </a:r>
          </a:p>
          <a:p>
            <a:r>
              <a:rPr lang="en-ZA" dirty="0" smtClean="0">
                <a:solidFill>
                  <a:srgbClr val="92D050"/>
                </a:solidFill>
              </a:rPr>
              <a:t>Rev 5:11-13  </a:t>
            </a:r>
          </a:p>
          <a:p>
            <a:endParaRPr lang="en-ZA" dirty="0" smtClean="0">
              <a:solidFill>
                <a:srgbClr val="92D050"/>
              </a:solidFill>
            </a:endParaRPr>
          </a:p>
          <a:p>
            <a:endParaRPr lang="en-ZA" dirty="0" smtClean="0">
              <a:solidFill>
                <a:srgbClr val="92D050"/>
              </a:solidFill>
            </a:endParaRPr>
          </a:p>
          <a:p>
            <a:r>
              <a:rPr lang="en-ZA" dirty="0" smtClean="0">
                <a:solidFill>
                  <a:srgbClr val="92D050"/>
                </a:solidFill>
              </a:rPr>
              <a:t>MATTHEW  24:14</a:t>
            </a:r>
          </a:p>
          <a:p>
            <a:r>
              <a:rPr lang="en-ZA" dirty="0" smtClean="0">
                <a:solidFill>
                  <a:srgbClr val="92D050"/>
                </a:solidFill>
              </a:rPr>
              <a:t>And this gospel of the kingdom shall be preached in all the world for a witness to all nations; then shall the end come.</a:t>
            </a:r>
            <a:endParaRPr lang="en-ZA" dirty="0">
              <a:solidFill>
                <a:srgbClr val="92D05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 CALL AT THE PRESENT DAY</a:t>
            </a:r>
            <a:endParaRPr lang="en-ZA" dirty="0"/>
          </a:p>
        </p:txBody>
      </p:sp>
      <p:sp>
        <p:nvSpPr>
          <p:cNvPr id="3" name="Content Placeholder 2"/>
          <p:cNvSpPr>
            <a:spLocks noGrp="1"/>
          </p:cNvSpPr>
          <p:nvPr>
            <p:ph idx="1"/>
          </p:nvPr>
        </p:nvSpPr>
        <p:spPr/>
        <p:txBody>
          <a:bodyPr>
            <a:normAutofit fontScale="92500"/>
          </a:bodyPr>
          <a:lstStyle/>
          <a:p>
            <a:r>
              <a:rPr lang="en-ZA" dirty="0" smtClean="0"/>
              <a:t>God is love. It is upon this foundation that we comprehend why there is a present truth that God wants to inculcate in the minds of His people at any time of earth’s history, through all generations... a truth that will root them in the path everlasting: a message of salvation. To this generation God has also left a peculiar truth, a message that is both a call to God, a call from human tradition as well as a warning against persistent disobedience to his light- all laid out in </a:t>
            </a:r>
            <a:r>
              <a:rPr lang="en-ZA" dirty="0" smtClean="0">
                <a:solidFill>
                  <a:srgbClr val="FF0000"/>
                </a:solidFill>
              </a:rPr>
              <a:t>Rev 14:6-12</a:t>
            </a:r>
            <a:r>
              <a:rPr lang="en-ZA" dirty="0" smtClean="0"/>
              <a:t>.</a:t>
            </a:r>
          </a:p>
          <a:p>
            <a:r>
              <a:rPr lang="en-ZA" dirty="0" smtClean="0"/>
              <a:t> “Let he that hath an ear, hear what the spirit is saying to the churches.”</a:t>
            </a:r>
          </a:p>
          <a:p>
            <a:endParaRPr lang="en-ZA" dirty="0"/>
          </a:p>
        </p:txBody>
      </p:sp>
      <p:sp>
        <p:nvSpPr>
          <p:cNvPr id="4" name="Footer Placeholder 3"/>
          <p:cNvSpPr>
            <a:spLocks noGrp="1"/>
          </p:cNvSpPr>
          <p:nvPr>
            <p:ph type="ftr" sz="quarter" idx="11"/>
          </p:nvPr>
        </p:nvSpPr>
        <p:spPr>
          <a:xfrm>
            <a:off x="3500430" y="6215082"/>
            <a:ext cx="3352800" cy="365125"/>
          </a:xfrm>
        </p:spPr>
        <p:txBody>
          <a:bodyPr/>
          <a:lstStyle/>
          <a:p>
            <a:r>
              <a:rPr lang="en-ZA" dirty="0" smtClean="0"/>
              <a:t>MOSHABI MATHUBA</a:t>
            </a:r>
            <a:endParaRPr lang="en-Z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7" name="TextBox 6"/>
          <p:cNvSpPr txBox="1"/>
          <p:nvPr/>
        </p:nvSpPr>
        <p:spPr>
          <a:xfrm>
            <a:off x="357158" y="285728"/>
            <a:ext cx="3714776" cy="2308324"/>
          </a:xfrm>
          <a:prstGeom prst="rect">
            <a:avLst/>
          </a:prstGeom>
          <a:noFill/>
        </p:spPr>
        <p:txBody>
          <a:bodyPr wrap="square" rtlCol="0">
            <a:spAutoFit/>
          </a:bodyPr>
          <a:lstStyle/>
          <a:p>
            <a:r>
              <a:rPr lang="en-ZA" dirty="0" smtClean="0">
                <a:solidFill>
                  <a:srgbClr val="00B0F0"/>
                </a:solidFill>
              </a:rPr>
              <a:t>LOUD VOICE</a:t>
            </a:r>
          </a:p>
          <a:p>
            <a:endParaRPr lang="en-ZA" dirty="0" smtClean="0">
              <a:solidFill>
                <a:srgbClr val="00B0F0"/>
              </a:solidFill>
            </a:endParaRPr>
          </a:p>
          <a:p>
            <a:endParaRPr lang="en-ZA" dirty="0" smtClean="0">
              <a:solidFill>
                <a:srgbClr val="00B0F0"/>
              </a:solidFill>
            </a:endParaRPr>
          </a:p>
          <a:p>
            <a:pPr algn="ctr">
              <a:buNone/>
            </a:pPr>
            <a:r>
              <a:rPr lang="en-ZA" dirty="0" smtClean="0">
                <a:solidFill>
                  <a:srgbClr val="00B0F0"/>
                </a:solidFill>
              </a:rPr>
              <a:t>  what does it mean to cry/shout/say/speak with a loud voice?</a:t>
            </a:r>
          </a:p>
          <a:p>
            <a:pPr algn="ctr">
              <a:buNone/>
            </a:pPr>
            <a:endParaRPr lang="en-ZA" dirty="0" smtClean="0"/>
          </a:p>
          <a:p>
            <a:pPr algn="ctr">
              <a:buNone/>
            </a:pPr>
            <a:r>
              <a:rPr lang="en-ZA" dirty="0" smtClean="0">
                <a:solidFill>
                  <a:srgbClr val="FF0000"/>
                </a:solidFill>
              </a:rPr>
              <a:t>Assignment!</a:t>
            </a:r>
            <a:endParaRPr lang="en-ZA" dirty="0">
              <a:solidFill>
                <a:srgbClr val="FF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7" name="TextBox 6"/>
          <p:cNvSpPr txBox="1"/>
          <p:nvPr/>
        </p:nvSpPr>
        <p:spPr>
          <a:xfrm>
            <a:off x="285720" y="500042"/>
            <a:ext cx="3643338" cy="2862322"/>
          </a:xfrm>
          <a:prstGeom prst="rect">
            <a:avLst/>
          </a:prstGeom>
          <a:noFill/>
        </p:spPr>
        <p:txBody>
          <a:bodyPr wrap="square" rtlCol="0">
            <a:spAutoFit/>
          </a:bodyPr>
          <a:lstStyle/>
          <a:p>
            <a:r>
              <a:rPr lang="en-ZA" dirty="0" smtClean="0">
                <a:solidFill>
                  <a:srgbClr val="00B0F0"/>
                </a:solidFill>
              </a:rPr>
              <a:t>Loud voice</a:t>
            </a:r>
          </a:p>
          <a:p>
            <a:endParaRPr lang="en-ZA" dirty="0" smtClean="0">
              <a:solidFill>
                <a:srgbClr val="00B0F0"/>
              </a:solidFill>
            </a:endParaRPr>
          </a:p>
          <a:p>
            <a:r>
              <a:rPr lang="en-ZA" dirty="0" smtClean="0">
                <a:solidFill>
                  <a:srgbClr val="00B0F0"/>
                </a:solidFill>
              </a:rPr>
              <a:t>Clues</a:t>
            </a:r>
          </a:p>
          <a:p>
            <a:pPr>
              <a:buFontTx/>
              <a:buChar char="-"/>
            </a:pPr>
            <a:r>
              <a:rPr lang="en-ZA" dirty="0" smtClean="0">
                <a:solidFill>
                  <a:srgbClr val="00B0F0"/>
                </a:solidFill>
              </a:rPr>
              <a:t>The angel and Abraham</a:t>
            </a:r>
          </a:p>
          <a:p>
            <a:pPr>
              <a:buFontTx/>
              <a:buChar char="-"/>
            </a:pPr>
            <a:r>
              <a:rPr lang="en-ZA" dirty="0" smtClean="0">
                <a:solidFill>
                  <a:srgbClr val="00B0F0"/>
                </a:solidFill>
              </a:rPr>
              <a:t>The Levites to Israel</a:t>
            </a:r>
          </a:p>
          <a:p>
            <a:pPr>
              <a:buFontTx/>
              <a:buChar char="-"/>
            </a:pPr>
            <a:r>
              <a:rPr lang="en-ZA" dirty="0" smtClean="0">
                <a:solidFill>
                  <a:srgbClr val="00B0F0"/>
                </a:solidFill>
              </a:rPr>
              <a:t>Isaiah  to the Israelites</a:t>
            </a:r>
          </a:p>
          <a:p>
            <a:pPr>
              <a:buFontTx/>
              <a:buChar char="-"/>
            </a:pPr>
            <a:r>
              <a:rPr lang="en-ZA" dirty="0" smtClean="0">
                <a:solidFill>
                  <a:srgbClr val="00B0F0"/>
                </a:solidFill>
              </a:rPr>
              <a:t>Elizabeth and Mary</a:t>
            </a:r>
          </a:p>
          <a:p>
            <a:pPr>
              <a:buFontTx/>
              <a:buChar char="-"/>
            </a:pPr>
            <a:r>
              <a:rPr lang="en-ZA" dirty="0" smtClean="0">
                <a:solidFill>
                  <a:srgbClr val="00B0F0"/>
                </a:solidFill>
              </a:rPr>
              <a:t>The demons to Jesus </a:t>
            </a:r>
          </a:p>
          <a:p>
            <a:pPr>
              <a:buFontTx/>
              <a:buChar char="-"/>
            </a:pPr>
            <a:r>
              <a:rPr lang="en-ZA" dirty="0" smtClean="0">
                <a:solidFill>
                  <a:srgbClr val="00B0F0"/>
                </a:solidFill>
              </a:rPr>
              <a:t>Jesus on the cross</a:t>
            </a:r>
          </a:p>
          <a:p>
            <a:pPr>
              <a:buFontTx/>
              <a:buChar char="-"/>
            </a:pPr>
            <a:r>
              <a:rPr lang="en-ZA" dirty="0" smtClean="0">
                <a:solidFill>
                  <a:srgbClr val="00B0F0"/>
                </a:solidFill>
              </a:rPr>
              <a:t>Jesus as he returns</a:t>
            </a:r>
            <a:endParaRPr lang="en-ZA" dirty="0">
              <a:solidFill>
                <a:srgbClr val="00B0F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1026" name="Rectangle 2"/>
          <p:cNvSpPr>
            <a:spLocks noChangeArrowheads="1"/>
          </p:cNvSpPr>
          <p:nvPr/>
        </p:nvSpPr>
        <p:spPr bwMode="auto">
          <a:xfrm>
            <a:off x="0" y="571480"/>
            <a:ext cx="4572000"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b="1" dirty="0" smtClean="0">
                <a:solidFill>
                  <a:schemeClr val="bg1"/>
                </a:solidFill>
                <a:latin typeface="Arial" pitchFamily="34" charset="0"/>
                <a:ea typeface="Times New Roman" pitchFamily="18" charset="0"/>
                <a:cs typeface="Arial" pitchFamily="34" charset="0"/>
              </a:rPr>
              <a:t>FEAR GOD</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bg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Exodus 20:20</a:t>
            </a:r>
            <a:r>
              <a:rPr kumimoji="0" lang="en-US"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“for </a:t>
            </a:r>
            <a:r>
              <a:rPr kumimoji="0" lang="en-US"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God</a:t>
            </a:r>
            <a:r>
              <a:rPr kumimoji="0" lang="en-US"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is come to prove you, and that </a:t>
            </a:r>
            <a:r>
              <a:rPr kumimoji="0" lang="en-US" b="1" i="0" u="sng" strike="noStrike" cap="none" normalizeH="0" baseline="0" dirty="0" smtClean="0">
                <a:ln>
                  <a:noFill/>
                </a:ln>
                <a:solidFill>
                  <a:schemeClr val="bg1"/>
                </a:solidFill>
                <a:effectLst/>
                <a:latin typeface="Arial" pitchFamily="34" charset="0"/>
                <a:ea typeface="Times New Roman" pitchFamily="18" charset="0"/>
                <a:cs typeface="Arial" pitchFamily="34" charset="0"/>
              </a:rPr>
              <a:t>His fear</a:t>
            </a:r>
            <a:r>
              <a:rPr kumimoji="0" lang="en-US"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a:t>
            </a:r>
            <a:r>
              <a:rPr kumimoji="0" lang="en-US"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may be before your faces</a:t>
            </a:r>
            <a:r>
              <a:rPr kumimoji="0" lang="en-US"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a:t>
            </a:r>
            <a:r>
              <a:rPr kumimoji="0" lang="en-US" b="1" i="0" u="sng" strike="noStrike" cap="none" normalizeH="0" baseline="0" dirty="0" smtClean="0">
                <a:ln>
                  <a:noFill/>
                </a:ln>
                <a:solidFill>
                  <a:schemeClr val="bg1"/>
                </a:solidFill>
                <a:effectLst/>
                <a:latin typeface="Arial" pitchFamily="34" charset="0"/>
                <a:ea typeface="Times New Roman" pitchFamily="18" charset="0"/>
                <a:cs typeface="Arial" pitchFamily="34" charset="0"/>
              </a:rPr>
              <a:t>that ye</a:t>
            </a:r>
            <a:r>
              <a:rPr kumimoji="0" lang="en-US"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a:t>
            </a:r>
            <a:r>
              <a:rPr kumimoji="0" lang="en-US" b="1" i="0" u="sng" strike="noStrike" cap="none" normalizeH="0" baseline="0" dirty="0" smtClean="0">
                <a:ln>
                  <a:noFill/>
                </a:ln>
                <a:solidFill>
                  <a:schemeClr val="bg1"/>
                </a:solidFill>
                <a:effectLst/>
                <a:latin typeface="Arial" pitchFamily="34" charset="0"/>
                <a:ea typeface="Times New Roman" pitchFamily="18" charset="0"/>
                <a:cs typeface="Arial" pitchFamily="34" charset="0"/>
              </a:rPr>
              <a:t>sin not.</a:t>
            </a:r>
            <a:r>
              <a:rPr kumimoji="0" lang="en-US"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a:t>
            </a:r>
            <a:r>
              <a:rPr kumimoji="0" lang="en-US"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Sin is the transgression of the law (1John 3:4).</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bg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Deuteronomy 6:2</a:t>
            </a:r>
            <a:r>
              <a:rPr kumimoji="0" lang="en-US"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“That thou </a:t>
            </a:r>
            <a:r>
              <a:rPr kumimoji="0" lang="en-US" b="0" i="0" u="none" strike="noStrike" cap="none" normalizeH="0" baseline="0" dirty="0" err="1" smtClean="0">
                <a:ln>
                  <a:noFill/>
                </a:ln>
                <a:solidFill>
                  <a:schemeClr val="bg1"/>
                </a:solidFill>
                <a:effectLst/>
                <a:latin typeface="Arial" pitchFamily="34" charset="0"/>
                <a:ea typeface="Times New Roman" pitchFamily="18" charset="0"/>
                <a:cs typeface="Arial" pitchFamily="34" charset="0"/>
              </a:rPr>
              <a:t>mightest</a:t>
            </a:r>
            <a:r>
              <a:rPr kumimoji="0" lang="en-US"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a:t>
            </a:r>
            <a:r>
              <a:rPr kumimoji="0" lang="en-US" b="1" i="0" u="sng" strike="noStrike" cap="none" normalizeH="0" baseline="0" dirty="0" smtClean="0">
                <a:ln>
                  <a:noFill/>
                </a:ln>
                <a:solidFill>
                  <a:schemeClr val="bg1"/>
                </a:solidFill>
                <a:effectLst/>
                <a:latin typeface="Arial" pitchFamily="34" charset="0"/>
                <a:ea typeface="Times New Roman" pitchFamily="18" charset="0"/>
                <a:cs typeface="Arial" pitchFamily="34" charset="0"/>
              </a:rPr>
              <a:t>fear</a:t>
            </a:r>
            <a:r>
              <a:rPr kumimoji="0" lang="en-US"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a:t>
            </a:r>
            <a:r>
              <a:rPr kumimoji="0" lang="en-US"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the</a:t>
            </a:r>
            <a:r>
              <a:rPr kumimoji="0" lang="en-US"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Lord thy God, </a:t>
            </a:r>
            <a:r>
              <a:rPr kumimoji="0" lang="en-US"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to</a:t>
            </a:r>
            <a:r>
              <a:rPr kumimoji="0" lang="en-US"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a:t>
            </a:r>
            <a:r>
              <a:rPr kumimoji="0" lang="en-US" b="1" i="0" u="sng" strike="noStrike" cap="none" normalizeH="0" baseline="0" dirty="0" smtClean="0">
                <a:ln>
                  <a:noFill/>
                </a:ln>
                <a:solidFill>
                  <a:schemeClr val="bg1"/>
                </a:solidFill>
                <a:effectLst/>
                <a:latin typeface="Arial" pitchFamily="34" charset="0"/>
                <a:ea typeface="Times New Roman" pitchFamily="18" charset="0"/>
                <a:cs typeface="Arial" pitchFamily="34" charset="0"/>
              </a:rPr>
              <a:t>keep all his statutes and his commandments…”</a:t>
            </a:r>
            <a:r>
              <a:rPr kumimoji="0" lang="en-US"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bg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Deuteronomy 8:6</a:t>
            </a:r>
            <a:r>
              <a:rPr kumimoji="0" lang="en-US"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a:t>
            </a:r>
            <a:r>
              <a:rPr kumimoji="0" lang="en-US"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a:t>
            </a:r>
            <a:r>
              <a:rPr kumimoji="0" lang="en-US"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Therefore thou </a:t>
            </a:r>
            <a:r>
              <a:rPr kumimoji="0" lang="en-US" b="0" i="0" u="none" strike="noStrike" cap="none" normalizeH="0" baseline="0" dirty="0" err="1" smtClean="0">
                <a:ln>
                  <a:noFill/>
                </a:ln>
                <a:solidFill>
                  <a:schemeClr val="bg1"/>
                </a:solidFill>
                <a:effectLst/>
                <a:latin typeface="Arial" pitchFamily="34" charset="0"/>
                <a:ea typeface="Times New Roman" pitchFamily="18" charset="0"/>
                <a:cs typeface="Arial" pitchFamily="34" charset="0"/>
              </a:rPr>
              <a:t>shalt</a:t>
            </a:r>
            <a:r>
              <a:rPr kumimoji="0" lang="en-US"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a:t>
            </a:r>
            <a:r>
              <a:rPr kumimoji="0" lang="en-US" b="1" i="0" u="sng" strike="noStrike" cap="none" normalizeH="0" baseline="0" dirty="0" smtClean="0">
                <a:ln>
                  <a:noFill/>
                </a:ln>
                <a:solidFill>
                  <a:schemeClr val="bg1"/>
                </a:solidFill>
                <a:effectLst/>
                <a:latin typeface="Arial" pitchFamily="34" charset="0"/>
                <a:ea typeface="Times New Roman" pitchFamily="18" charset="0"/>
                <a:cs typeface="Arial" pitchFamily="34" charset="0"/>
              </a:rPr>
              <a:t>keep the commandments</a:t>
            </a:r>
            <a:r>
              <a:rPr kumimoji="0" lang="en-US"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of the </a:t>
            </a:r>
            <a:r>
              <a:rPr kumimoji="0" lang="en-US"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Lord thy God, to </a:t>
            </a:r>
            <a:r>
              <a:rPr kumimoji="0" lang="en-US" b="1" i="0" u="sng" strike="noStrike" cap="none" normalizeH="0" baseline="0" dirty="0" smtClean="0">
                <a:ln>
                  <a:noFill/>
                </a:ln>
                <a:solidFill>
                  <a:schemeClr val="bg1"/>
                </a:solidFill>
                <a:effectLst/>
                <a:latin typeface="Arial" pitchFamily="34" charset="0"/>
                <a:ea typeface="Times New Roman" pitchFamily="18" charset="0"/>
                <a:cs typeface="Arial" pitchFamily="34" charset="0"/>
              </a:rPr>
              <a:t>walk in his ways</a:t>
            </a:r>
            <a:r>
              <a:rPr kumimoji="0" lang="en-US"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(Ps 77:13) and to fear him.” </a:t>
            </a:r>
            <a:r>
              <a:rPr kumimoji="0" lang="en-US"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Deut 14:23</a:t>
            </a:r>
            <a:endParaRPr kumimoji="0" lang="en-US"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2049" name="Rectangle 1"/>
          <p:cNvSpPr>
            <a:spLocks noChangeArrowheads="1"/>
          </p:cNvSpPr>
          <p:nvPr/>
        </p:nvSpPr>
        <p:spPr bwMode="auto">
          <a:xfrm>
            <a:off x="0" y="0"/>
            <a:ext cx="4572000"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FEAR</a:t>
            </a:r>
            <a:r>
              <a:rPr kumimoji="0" lang="en-US" b="1" i="0" u="none" strike="noStrike" cap="none" normalizeH="0" dirty="0" smtClean="0">
                <a:ln>
                  <a:noFill/>
                </a:ln>
                <a:solidFill>
                  <a:schemeClr val="bg1"/>
                </a:solidFill>
                <a:effectLst/>
                <a:latin typeface="Arial" pitchFamily="34" charset="0"/>
                <a:ea typeface="Times New Roman" pitchFamily="18" charset="0"/>
                <a:cs typeface="Arial" pitchFamily="34" charset="0"/>
              </a:rPr>
              <a:t> GOD </a:t>
            </a:r>
          </a:p>
          <a:p>
            <a:pPr marL="0" marR="0" lvl="0" indent="0" algn="l" defTabSz="914400" rtl="0" eaLnBrk="1" fontAlgn="base" latinLnBrk="0" hangingPunct="1">
              <a:lnSpc>
                <a:spcPct val="100000"/>
              </a:lnSpc>
              <a:spcBef>
                <a:spcPct val="0"/>
              </a:spcBef>
              <a:spcAft>
                <a:spcPct val="0"/>
              </a:spcAft>
              <a:buClrTx/>
              <a:buSzTx/>
              <a:buFontTx/>
              <a:buNone/>
              <a:tabLst/>
            </a:pPr>
            <a:endParaRPr lang="en-US" b="1" dirty="0" smtClean="0">
              <a:solidFill>
                <a:schemeClr val="bg1"/>
              </a:solidFill>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dirty="0" smtClean="0">
                <a:ln>
                  <a:noFill/>
                </a:ln>
                <a:solidFill>
                  <a:schemeClr val="bg1"/>
                </a:solidFill>
                <a:effectLst/>
                <a:latin typeface="Arial" pitchFamily="34" charset="0"/>
                <a:ea typeface="Times New Roman" pitchFamily="18" charset="0"/>
                <a:cs typeface="Arial" pitchFamily="34" charset="0"/>
              </a:rPr>
              <a:t>2</a:t>
            </a:r>
            <a:r>
              <a:rPr kumimoji="0" lang="en-US"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Corinthians 7:1</a:t>
            </a:r>
            <a:r>
              <a:rPr kumimoji="0" lang="en-US"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Having therefore these promises, dearly beloved, let us </a:t>
            </a:r>
            <a:r>
              <a:rPr kumimoji="0" lang="en-US"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cleanse ourselves from all filthiness of the flesh and spirit, </a:t>
            </a:r>
            <a:r>
              <a:rPr kumimoji="0" lang="en-US" b="1" i="0" u="sng" strike="noStrike" cap="none" normalizeH="0" baseline="0" dirty="0" smtClean="0">
                <a:ln>
                  <a:noFill/>
                </a:ln>
                <a:solidFill>
                  <a:schemeClr val="bg1"/>
                </a:solidFill>
                <a:effectLst/>
                <a:latin typeface="Arial" pitchFamily="34" charset="0"/>
                <a:ea typeface="Times New Roman" pitchFamily="18" charset="0"/>
                <a:cs typeface="Arial" pitchFamily="34" charset="0"/>
              </a:rPr>
              <a:t>perfecting</a:t>
            </a:r>
            <a:r>
              <a:rPr kumimoji="0" lang="en-US"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a:t>
            </a:r>
            <a:r>
              <a:rPr kumimoji="0" lang="en-US" b="1" i="0" u="sng" strike="noStrike" cap="none" normalizeH="0" baseline="0" dirty="0" smtClean="0">
                <a:ln>
                  <a:noFill/>
                </a:ln>
                <a:solidFill>
                  <a:schemeClr val="bg1"/>
                </a:solidFill>
                <a:effectLst/>
                <a:latin typeface="Arial" pitchFamily="34" charset="0"/>
                <a:ea typeface="Times New Roman" pitchFamily="18" charset="0"/>
                <a:cs typeface="Arial" pitchFamily="34" charset="0"/>
              </a:rPr>
              <a:t>holiness</a:t>
            </a:r>
            <a:r>
              <a:rPr kumimoji="0" lang="en-US"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in the fear of God. </a:t>
            </a:r>
            <a:r>
              <a:rPr kumimoji="0" lang="en-US"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Read Matthew 5:48, 1Peter 1:15-2:3.</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bg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Psalms 89:7</a:t>
            </a:r>
            <a:r>
              <a:rPr kumimoji="0" lang="en-US"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“God is </a:t>
            </a:r>
            <a:r>
              <a:rPr kumimoji="0" lang="en-US"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greatly</a:t>
            </a:r>
            <a:r>
              <a:rPr kumimoji="0" lang="en-US"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to be </a:t>
            </a:r>
            <a:r>
              <a:rPr kumimoji="0" lang="en-US"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feared</a:t>
            </a:r>
            <a:r>
              <a:rPr kumimoji="0" lang="en-US"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in the assembly of the saints, and to be </a:t>
            </a:r>
            <a:r>
              <a:rPr kumimoji="0" lang="en-US"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held in reverence</a:t>
            </a:r>
            <a:r>
              <a:rPr kumimoji="0" lang="en-US"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of all them that are about him.” Read Leviticus 26:2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bg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Proverbs 3:7</a:t>
            </a:r>
            <a:r>
              <a:rPr kumimoji="0" lang="en-US"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“Be not wise in </a:t>
            </a:r>
            <a:r>
              <a:rPr kumimoji="0" lang="en-US" b="0" i="0" u="none" strike="noStrike" cap="none" normalizeH="0" baseline="0" dirty="0" err="1" smtClean="0">
                <a:ln>
                  <a:noFill/>
                </a:ln>
                <a:solidFill>
                  <a:schemeClr val="bg1"/>
                </a:solidFill>
                <a:effectLst/>
                <a:latin typeface="Arial" pitchFamily="34" charset="0"/>
                <a:ea typeface="Times New Roman" pitchFamily="18" charset="0"/>
                <a:cs typeface="Arial" pitchFamily="34" charset="0"/>
              </a:rPr>
              <a:t>thine</a:t>
            </a:r>
            <a:r>
              <a:rPr kumimoji="0" lang="en-US"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own eyes</a:t>
            </a:r>
            <a:r>
              <a:rPr kumimoji="0" lang="en-US"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fear the Lord, and </a:t>
            </a:r>
            <a:r>
              <a:rPr kumimoji="0" lang="en-US" b="1" i="0" u="sng" strike="noStrike" cap="none" normalizeH="0" baseline="0" dirty="0" smtClean="0">
                <a:ln>
                  <a:noFill/>
                </a:ln>
                <a:solidFill>
                  <a:schemeClr val="bg1"/>
                </a:solidFill>
                <a:effectLst/>
                <a:latin typeface="Arial" pitchFamily="34" charset="0"/>
                <a:ea typeface="Times New Roman" pitchFamily="18" charset="0"/>
                <a:cs typeface="Arial" pitchFamily="34" charset="0"/>
              </a:rPr>
              <a:t>depart from evil.</a:t>
            </a:r>
            <a:r>
              <a:rPr kumimoji="0" lang="en-US" b="0" i="0" u="sng" strike="noStrike" cap="none" normalizeH="0" baseline="0" dirty="0" smtClean="0">
                <a:ln>
                  <a:noFill/>
                </a:ln>
                <a:solidFill>
                  <a:schemeClr val="bg1"/>
                </a:solidFill>
                <a:effectLst/>
                <a:latin typeface="Arial" pitchFamily="34" charset="0"/>
                <a:ea typeface="Times New Roman" pitchFamily="18" charset="0"/>
                <a:cs typeface="Arial" pitchFamily="34" charset="0"/>
              </a:rPr>
              <a:t> </a:t>
            </a:r>
            <a:endParaRPr kumimoji="0" lang="en-US"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40961" name="Rectangle 1"/>
          <p:cNvSpPr>
            <a:spLocks noChangeArrowheads="1"/>
          </p:cNvSpPr>
          <p:nvPr/>
        </p:nvSpPr>
        <p:spPr bwMode="auto">
          <a:xfrm>
            <a:off x="0" y="2500306"/>
            <a:ext cx="4572000"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To fear God means total obedience to all his commandments and statutes with unwavering faith in him. </a:t>
            </a:r>
            <a:r>
              <a:rPr kumimoji="0" lang="en-US" sz="12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Read  also Gen 22:11-12 &amp; Heb 11:6,17-19.</a:t>
            </a:r>
            <a:endParaRPr kumimoji="0" lang="en-US" sz="12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41985" name="Rectangle 1"/>
          <p:cNvSpPr>
            <a:spLocks noChangeArrowheads="1"/>
          </p:cNvSpPr>
          <p:nvPr/>
        </p:nvSpPr>
        <p:spPr bwMode="auto">
          <a:xfrm>
            <a:off x="0" y="0"/>
            <a:ext cx="4572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It is better to die than to sin; better to want than to defraud; better to hunger than to lie. Let all who are tempted meet Satan with the words: "Blessed is every one that </a:t>
            </a:r>
            <a:r>
              <a:rPr kumimoji="0" lang="en-US" b="1" i="0" u="none" strike="noStrike" cap="none" normalizeH="0" baseline="0" dirty="0" err="1" smtClean="0">
                <a:ln>
                  <a:noFill/>
                </a:ln>
                <a:solidFill>
                  <a:schemeClr val="bg1"/>
                </a:solidFill>
                <a:effectLst/>
                <a:latin typeface="Arial" pitchFamily="34" charset="0"/>
                <a:ea typeface="Times New Roman" pitchFamily="18" charset="0"/>
                <a:cs typeface="Arial" pitchFamily="34" charset="0"/>
              </a:rPr>
              <a:t>feareth</a:t>
            </a:r>
            <a:r>
              <a:rPr kumimoji="0" lang="en-US"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the Lord</a:t>
            </a:r>
            <a:r>
              <a:rPr kumimoji="0" lang="en-US"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that </a:t>
            </a:r>
            <a:r>
              <a:rPr kumimoji="0" lang="en-US" b="0" i="0" u="none" strike="noStrike" cap="none" normalizeH="0" baseline="0" dirty="0" err="1" smtClean="0">
                <a:ln>
                  <a:noFill/>
                </a:ln>
                <a:solidFill>
                  <a:schemeClr val="bg1"/>
                </a:solidFill>
                <a:effectLst/>
                <a:latin typeface="Arial" pitchFamily="34" charset="0"/>
                <a:ea typeface="Times New Roman" pitchFamily="18" charset="0"/>
                <a:cs typeface="Arial" pitchFamily="34" charset="0"/>
              </a:rPr>
              <a:t>walketh</a:t>
            </a:r>
            <a:r>
              <a:rPr kumimoji="0" lang="en-US"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in his ways. For thou </a:t>
            </a:r>
            <a:r>
              <a:rPr kumimoji="0" lang="en-US" b="0" i="0" u="none" strike="noStrike" cap="none" normalizeH="0" baseline="0" dirty="0" err="1" smtClean="0">
                <a:ln>
                  <a:noFill/>
                </a:ln>
                <a:solidFill>
                  <a:schemeClr val="bg1"/>
                </a:solidFill>
                <a:effectLst/>
                <a:latin typeface="Arial" pitchFamily="34" charset="0"/>
                <a:ea typeface="Times New Roman" pitchFamily="18" charset="0"/>
                <a:cs typeface="Arial" pitchFamily="34" charset="0"/>
              </a:rPr>
              <a:t>shalt</a:t>
            </a:r>
            <a:r>
              <a:rPr kumimoji="0" lang="en-US"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eat the </a:t>
            </a:r>
            <a:r>
              <a:rPr kumimoji="0" lang="en-US" b="0" i="0" u="none" strike="noStrike" cap="none" normalizeH="0" baseline="0" dirty="0" err="1" smtClean="0">
                <a:ln>
                  <a:noFill/>
                </a:ln>
                <a:solidFill>
                  <a:schemeClr val="bg1"/>
                </a:solidFill>
                <a:effectLst/>
                <a:latin typeface="Arial" pitchFamily="34" charset="0"/>
                <a:ea typeface="Times New Roman" pitchFamily="18" charset="0"/>
                <a:cs typeface="Arial" pitchFamily="34" charset="0"/>
              </a:rPr>
              <a:t>labour</a:t>
            </a:r>
            <a:r>
              <a:rPr kumimoji="0" lang="en-US"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of </a:t>
            </a:r>
            <a:r>
              <a:rPr kumimoji="0" lang="en-US" b="0" i="0" u="none" strike="noStrike" cap="none" normalizeH="0" baseline="0" dirty="0" err="1" smtClean="0">
                <a:ln>
                  <a:noFill/>
                </a:ln>
                <a:solidFill>
                  <a:schemeClr val="bg1"/>
                </a:solidFill>
                <a:effectLst/>
                <a:latin typeface="Arial" pitchFamily="34" charset="0"/>
                <a:ea typeface="Times New Roman" pitchFamily="18" charset="0"/>
                <a:cs typeface="Arial" pitchFamily="34" charset="0"/>
              </a:rPr>
              <a:t>thine</a:t>
            </a:r>
            <a:r>
              <a:rPr kumimoji="0" lang="en-US"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hands: happy </a:t>
            </a:r>
            <a:r>
              <a:rPr kumimoji="0" lang="en-US" b="0" i="0" u="none" strike="noStrike" cap="none" normalizeH="0" baseline="0" dirty="0" err="1" smtClean="0">
                <a:ln>
                  <a:noFill/>
                </a:ln>
                <a:solidFill>
                  <a:schemeClr val="bg1"/>
                </a:solidFill>
                <a:effectLst/>
                <a:latin typeface="Arial" pitchFamily="34" charset="0"/>
                <a:ea typeface="Times New Roman" pitchFamily="18" charset="0"/>
                <a:cs typeface="Arial" pitchFamily="34" charset="0"/>
              </a:rPr>
              <a:t>shalt</a:t>
            </a:r>
            <a:r>
              <a:rPr kumimoji="0" lang="en-US"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thou be, and it shall be well with thee" (Ps. 128:1, 2). {CC 119.6}</a:t>
            </a:r>
            <a:endParaRPr kumimoji="0" lang="en-US"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43009" name="Rectangle 1"/>
          <p:cNvSpPr>
            <a:spLocks noChangeArrowheads="1"/>
          </p:cNvSpPr>
          <p:nvPr/>
        </p:nvSpPr>
        <p:spPr bwMode="auto">
          <a:xfrm>
            <a:off x="0" y="0"/>
            <a:ext cx="4572000"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b="1" dirty="0" smtClean="0">
                <a:solidFill>
                  <a:srgbClr val="FFFF00"/>
                </a:solidFill>
                <a:latin typeface="Arial" pitchFamily="34" charset="0"/>
                <a:ea typeface="Times New Roman" pitchFamily="18" charset="0"/>
                <a:cs typeface="Arial" pitchFamily="34" charset="0"/>
              </a:rPr>
              <a:t>GIVE GLORY TO HIM</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Matthew 5:16</a:t>
            </a:r>
            <a:r>
              <a:rPr kumimoji="0" lang="en-US"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“Let your light so shine before men, that they may see your</a:t>
            </a:r>
            <a:r>
              <a:rPr kumimoji="0" lang="en-US"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good works, and glorify your Father which is in heaven</a:t>
            </a:r>
            <a:r>
              <a:rPr kumimoji="0" lang="en-US"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1Corinthians 10:31</a:t>
            </a:r>
            <a:r>
              <a:rPr kumimoji="0" lang="en-US"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“Whether therefore ye eat, or drink, or whatsoever you do, </a:t>
            </a:r>
            <a:r>
              <a:rPr kumimoji="0" lang="en-US"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do </a:t>
            </a:r>
            <a:r>
              <a:rPr kumimoji="0" lang="en-US" b="1" i="0" u="sng" strike="noStrike" cap="none" normalizeH="0" baseline="0" dirty="0" smtClean="0">
                <a:ln>
                  <a:noFill/>
                </a:ln>
                <a:solidFill>
                  <a:srgbClr val="FFFF00"/>
                </a:solidFill>
                <a:effectLst/>
                <a:latin typeface="Arial" pitchFamily="34" charset="0"/>
                <a:ea typeface="Times New Roman" pitchFamily="18" charset="0"/>
                <a:cs typeface="Arial" pitchFamily="34" charset="0"/>
              </a:rPr>
              <a:t>all</a:t>
            </a:r>
            <a:r>
              <a:rPr kumimoji="0" lang="en-US"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to the glory of God</a:t>
            </a:r>
            <a:r>
              <a:rPr kumimoji="0" lang="en-US"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Ephesians 5:27</a:t>
            </a:r>
            <a:r>
              <a:rPr kumimoji="0" lang="en-US"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“That he might present it to himself a </a:t>
            </a:r>
            <a:r>
              <a:rPr kumimoji="0" lang="en-US"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glorious church, not having spot, or wrinkle</a:t>
            </a:r>
            <a:r>
              <a:rPr kumimoji="0" lang="en-US"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or any such thing: but that it should be </a:t>
            </a:r>
            <a:r>
              <a:rPr kumimoji="0" lang="en-US"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holy without blemish.”</a:t>
            </a:r>
            <a:r>
              <a:rPr kumimoji="0" lang="en-US"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n-US" dirty="0" smtClean="0">
              <a:solidFill>
                <a:srgbClr val="FFFF00"/>
              </a:solidFill>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Jeremiah 9:24</a:t>
            </a:r>
            <a:r>
              <a:rPr kumimoji="0" lang="en-US"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“But let him that</a:t>
            </a:r>
            <a:r>
              <a:rPr kumimoji="0" lang="en-US"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en-US" b="1" i="0" u="none" strike="noStrike" cap="none" normalizeH="0" baseline="0" dirty="0" err="1" smtClean="0">
                <a:ln>
                  <a:noFill/>
                </a:ln>
                <a:solidFill>
                  <a:srgbClr val="FFFF00"/>
                </a:solidFill>
                <a:effectLst/>
                <a:latin typeface="Arial" pitchFamily="34" charset="0"/>
                <a:ea typeface="Times New Roman" pitchFamily="18" charset="0"/>
                <a:cs typeface="Arial" pitchFamily="34" charset="0"/>
              </a:rPr>
              <a:t>glorieth</a:t>
            </a:r>
            <a:r>
              <a:rPr kumimoji="0" lang="en-US"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glory in this</a:t>
            </a:r>
            <a:r>
              <a:rPr kumimoji="0" lang="en-US"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that he </a:t>
            </a:r>
            <a:r>
              <a:rPr kumimoji="0" lang="en-US" b="0" i="0" u="none" strike="noStrike" cap="none" normalizeH="0" baseline="0" dirty="0" err="1" smtClean="0">
                <a:ln>
                  <a:noFill/>
                </a:ln>
                <a:solidFill>
                  <a:srgbClr val="FFFF00"/>
                </a:solidFill>
                <a:effectLst/>
                <a:latin typeface="Arial" pitchFamily="34" charset="0"/>
                <a:ea typeface="Times New Roman" pitchFamily="18" charset="0"/>
                <a:cs typeface="Arial" pitchFamily="34" charset="0"/>
              </a:rPr>
              <a:t>understandeth</a:t>
            </a:r>
            <a:r>
              <a:rPr kumimoji="0" lang="en-US"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and </a:t>
            </a:r>
            <a:r>
              <a:rPr kumimoji="0" lang="en-US" b="1" i="0" u="none" strike="noStrike" cap="none" normalizeH="0" baseline="0" dirty="0" err="1" smtClean="0">
                <a:ln>
                  <a:noFill/>
                </a:ln>
                <a:solidFill>
                  <a:srgbClr val="FFFF00"/>
                </a:solidFill>
                <a:effectLst/>
                <a:latin typeface="Arial" pitchFamily="34" charset="0"/>
                <a:ea typeface="Times New Roman" pitchFamily="18" charset="0"/>
                <a:cs typeface="Arial" pitchFamily="34" charset="0"/>
              </a:rPr>
              <a:t>knoweth</a:t>
            </a:r>
            <a:r>
              <a:rPr kumimoji="0" lang="en-US"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me…” Read 1John 2:4, Jude 24</a:t>
            </a:r>
            <a:endParaRPr kumimoji="0" lang="en-US" b="0" i="0" u="none" strike="noStrike" cap="none" normalizeH="0" baseline="0" dirty="0" smtClean="0">
              <a:ln>
                <a:noFill/>
              </a:ln>
              <a:solidFill>
                <a:srgbClr val="FFFF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45057" name="Rectangle 1"/>
          <p:cNvSpPr>
            <a:spLocks noChangeArrowheads="1"/>
          </p:cNvSpPr>
          <p:nvPr/>
        </p:nvSpPr>
        <p:spPr bwMode="auto">
          <a:xfrm>
            <a:off x="0" y="2357430"/>
            <a:ext cx="45720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To give glory to God means to reflect his character in our own</a:t>
            </a:r>
            <a:r>
              <a:rPr kumimoji="0" lang="en-US"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God’s character is revealed to man in his law. It is a practical aspect displayed by works, actions, speech, worship, thought, etc. </a:t>
            </a:r>
            <a:endParaRPr kumimoji="0" lang="en-US" b="0" i="0" u="none" strike="noStrike" cap="none" normalizeH="0" baseline="0" dirty="0" smtClean="0">
              <a:ln>
                <a:noFill/>
              </a:ln>
              <a:solidFill>
                <a:srgbClr val="FFFF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46081" name="Rectangle 1"/>
          <p:cNvSpPr>
            <a:spLocks noChangeArrowheads="1"/>
          </p:cNvSpPr>
          <p:nvPr/>
        </p:nvSpPr>
        <p:spPr bwMode="auto">
          <a:xfrm>
            <a:off x="0" y="1928802"/>
            <a:ext cx="4572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Not one of us will ever receive the seal of God while our characters have one spot or stain upon them. It is left with us to remedy the defects in our characters, to cleanse the soul temple of every defilement. Then the latter rain will fall upon us as the early rain fell upon the disciples on the Day of Pentecost. {5T 214.2}</a:t>
            </a:r>
            <a:endParaRPr kumimoji="0" lang="en-US" b="0" i="0" u="none" strike="noStrike" cap="none" normalizeH="0" baseline="0" dirty="0" smtClean="0">
              <a:ln>
                <a:noFill/>
              </a:ln>
              <a:solidFill>
                <a:srgbClr val="FFFF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7" name="TextBox 6"/>
          <p:cNvSpPr txBox="1"/>
          <p:nvPr/>
        </p:nvSpPr>
        <p:spPr>
          <a:xfrm>
            <a:off x="214282" y="357166"/>
            <a:ext cx="4071966" cy="7109639"/>
          </a:xfrm>
          <a:prstGeom prst="rect">
            <a:avLst/>
          </a:prstGeom>
          <a:noFill/>
        </p:spPr>
        <p:txBody>
          <a:bodyPr wrap="square" rtlCol="0">
            <a:spAutoFit/>
          </a:bodyPr>
          <a:lstStyle/>
          <a:p>
            <a:r>
              <a:rPr lang="en-ZA" sz="2800" dirty="0" smtClean="0">
                <a:solidFill>
                  <a:srgbClr val="92D050"/>
                </a:solidFill>
              </a:rPr>
              <a:t>THE HOUR OF HIS JUDGEMENT</a:t>
            </a:r>
          </a:p>
          <a:p>
            <a:endParaRPr lang="en-ZA" sz="2800" dirty="0" smtClean="0">
              <a:solidFill>
                <a:srgbClr val="92D050"/>
              </a:solidFill>
            </a:endParaRPr>
          </a:p>
          <a:p>
            <a:r>
              <a:rPr lang="en-US" sz="2800" b="1" dirty="0" smtClean="0">
                <a:solidFill>
                  <a:srgbClr val="92D050"/>
                </a:solidFill>
              </a:rPr>
              <a:t>Daniel 7:9,10,13</a:t>
            </a:r>
            <a:r>
              <a:rPr lang="en-US" sz="2800" dirty="0" smtClean="0">
                <a:solidFill>
                  <a:srgbClr val="92D050"/>
                </a:solidFill>
              </a:rPr>
              <a:t> “I beheld till the </a:t>
            </a:r>
            <a:r>
              <a:rPr lang="en-US" sz="2800" b="1" dirty="0" smtClean="0">
                <a:solidFill>
                  <a:srgbClr val="92D050"/>
                </a:solidFill>
              </a:rPr>
              <a:t>thrones were cast down</a:t>
            </a:r>
            <a:r>
              <a:rPr lang="en-US" sz="2800" dirty="0" smtClean="0">
                <a:solidFill>
                  <a:srgbClr val="92D050"/>
                </a:solidFill>
              </a:rPr>
              <a:t>, and the Ancient of days </a:t>
            </a:r>
            <a:r>
              <a:rPr lang="en-US" sz="2800" b="1" dirty="0" smtClean="0">
                <a:solidFill>
                  <a:srgbClr val="92D050"/>
                </a:solidFill>
              </a:rPr>
              <a:t>did sit</a:t>
            </a:r>
            <a:r>
              <a:rPr lang="en-US" sz="2800" dirty="0" smtClean="0">
                <a:solidFill>
                  <a:srgbClr val="92D050"/>
                </a:solidFill>
              </a:rPr>
              <a:t>, whose garment was white as snow… </a:t>
            </a:r>
            <a:r>
              <a:rPr lang="en-US" sz="2800" b="1" dirty="0" smtClean="0">
                <a:solidFill>
                  <a:srgbClr val="92D050"/>
                </a:solidFill>
              </a:rPr>
              <a:t>the judgment was set</a:t>
            </a:r>
            <a:r>
              <a:rPr lang="en-US" sz="2800" dirty="0" smtClean="0">
                <a:solidFill>
                  <a:srgbClr val="92D050"/>
                </a:solidFill>
              </a:rPr>
              <a:t>, and the </a:t>
            </a:r>
            <a:r>
              <a:rPr lang="en-US" sz="2800" b="1" dirty="0" smtClean="0">
                <a:solidFill>
                  <a:srgbClr val="92D050"/>
                </a:solidFill>
              </a:rPr>
              <a:t>books were opened</a:t>
            </a:r>
            <a:r>
              <a:rPr lang="en-US" sz="2800" dirty="0" smtClean="0">
                <a:solidFill>
                  <a:srgbClr val="92D050"/>
                </a:solidFill>
              </a:rPr>
              <a:t>…one like the Son of man came with clouds of heaven, came to the Ancient of days </a:t>
            </a:r>
            <a:endParaRPr lang="en-ZA" sz="2800" dirty="0" smtClean="0">
              <a:solidFill>
                <a:srgbClr val="92D050"/>
              </a:solidFill>
            </a:endParaRPr>
          </a:p>
          <a:p>
            <a:endParaRPr lang="en-ZA" dirty="0" smtClean="0"/>
          </a:p>
          <a:p>
            <a:endParaRPr lang="en-Z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1026" name="Picture 2" descr="E:\Bible Art Gallery\Evangelistic Images\Crusade Images 404.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
        <p:nvSpPr>
          <p:cNvPr id="6" name="TextBox 5"/>
          <p:cNvSpPr txBox="1"/>
          <p:nvPr/>
        </p:nvSpPr>
        <p:spPr>
          <a:xfrm>
            <a:off x="357158" y="428604"/>
            <a:ext cx="6215106" cy="646331"/>
          </a:xfrm>
          <a:prstGeom prst="rect">
            <a:avLst/>
          </a:prstGeom>
          <a:noFill/>
        </p:spPr>
        <p:txBody>
          <a:bodyPr wrap="square" rtlCol="0">
            <a:spAutoFit/>
          </a:bodyPr>
          <a:lstStyle/>
          <a:p>
            <a:r>
              <a:rPr lang="en-ZA" sz="3600" dirty="0" smtClean="0">
                <a:solidFill>
                  <a:schemeClr val="bg1"/>
                </a:solidFill>
              </a:rPr>
              <a:t>Rev 14</a:t>
            </a:r>
            <a:endParaRPr lang="en-ZA" sz="3600" dirty="0">
              <a:solidFill>
                <a:schemeClr val="bg1"/>
              </a:solidFill>
            </a:endParaRPr>
          </a:p>
        </p:txBody>
      </p:sp>
      <p:sp>
        <p:nvSpPr>
          <p:cNvPr id="7" name="TextBox 6"/>
          <p:cNvSpPr txBox="1"/>
          <p:nvPr/>
        </p:nvSpPr>
        <p:spPr>
          <a:xfrm>
            <a:off x="428596" y="1214422"/>
            <a:ext cx="7715304" cy="1815882"/>
          </a:xfrm>
          <a:prstGeom prst="rect">
            <a:avLst/>
          </a:prstGeom>
          <a:noFill/>
        </p:spPr>
        <p:txBody>
          <a:bodyPr wrap="square" rtlCol="0">
            <a:spAutoFit/>
          </a:bodyPr>
          <a:lstStyle/>
          <a:p>
            <a:r>
              <a:rPr lang="en-ZA" sz="2800" dirty="0" smtClean="0">
                <a:solidFill>
                  <a:srgbClr val="FFFF00"/>
                </a:solidFill>
              </a:rPr>
              <a:t> </a:t>
            </a:r>
            <a:r>
              <a:rPr lang="en-ZA" sz="2800" dirty="0" smtClean="0">
                <a:solidFill>
                  <a:srgbClr val="FF0000"/>
                </a:solidFill>
              </a:rPr>
              <a:t>14:6   And I saw another angel fly in the midst of heaven, having the everlasting gospel to preach unto them that dwell on the earth, and to every nation, and kindred, and tongue, and people, </a:t>
            </a:r>
            <a:endParaRPr lang="en-ZA" sz="2800" dirty="0">
              <a:solidFill>
                <a:srgbClr val="FF00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7" name="TextBox 6"/>
          <p:cNvSpPr txBox="1"/>
          <p:nvPr/>
        </p:nvSpPr>
        <p:spPr>
          <a:xfrm>
            <a:off x="214282" y="357166"/>
            <a:ext cx="4071966" cy="7048083"/>
          </a:xfrm>
          <a:prstGeom prst="rect">
            <a:avLst/>
          </a:prstGeom>
          <a:noFill/>
        </p:spPr>
        <p:txBody>
          <a:bodyPr wrap="square" rtlCol="0">
            <a:spAutoFit/>
          </a:bodyPr>
          <a:lstStyle/>
          <a:p>
            <a:r>
              <a:rPr lang="en-ZA" sz="2800" dirty="0" smtClean="0">
                <a:solidFill>
                  <a:srgbClr val="92D050"/>
                </a:solidFill>
              </a:rPr>
              <a:t>THE HOUR OF HIS JUDGEMENT</a:t>
            </a:r>
          </a:p>
          <a:p>
            <a:endParaRPr lang="en-ZA" sz="2800" dirty="0" smtClean="0">
              <a:solidFill>
                <a:srgbClr val="92D050"/>
              </a:solidFill>
            </a:endParaRPr>
          </a:p>
          <a:p>
            <a:r>
              <a:rPr lang="en-ZA" sz="2800" dirty="0" smtClean="0">
                <a:solidFill>
                  <a:srgbClr val="FF0000"/>
                </a:solidFill>
              </a:rPr>
              <a:t>When shall these things be?</a:t>
            </a:r>
            <a:r>
              <a:rPr lang="en-US" sz="2800" b="1" dirty="0" smtClean="0">
                <a:solidFill>
                  <a:srgbClr val="FF0000"/>
                </a:solidFill>
              </a:rPr>
              <a:t> </a:t>
            </a:r>
          </a:p>
          <a:p>
            <a:endParaRPr lang="en-US" sz="2800" b="1" dirty="0" smtClean="0"/>
          </a:p>
          <a:p>
            <a:r>
              <a:rPr lang="en-US" sz="2400" b="1" dirty="0" smtClean="0">
                <a:solidFill>
                  <a:srgbClr val="92D050"/>
                </a:solidFill>
              </a:rPr>
              <a:t>Daniel 8:13, 14 “How long shall be the vision concerning the daily sacrifice…He said unto me, Unto two thousand and three hundred days’ (2300) then shall the </a:t>
            </a:r>
            <a:r>
              <a:rPr lang="en-US" sz="2400" b="1" u="sng" dirty="0" smtClean="0">
                <a:solidFill>
                  <a:srgbClr val="92D050"/>
                </a:solidFill>
              </a:rPr>
              <a:t>sanctuary be cleansed</a:t>
            </a:r>
            <a:r>
              <a:rPr lang="en-US" sz="2400" b="1" dirty="0" smtClean="0">
                <a:solidFill>
                  <a:srgbClr val="92D050"/>
                </a:solidFill>
              </a:rPr>
              <a:t>” </a:t>
            </a:r>
            <a:r>
              <a:rPr lang="en-US" sz="2400" dirty="0" smtClean="0">
                <a:solidFill>
                  <a:srgbClr val="92D050"/>
                </a:solidFill>
              </a:rPr>
              <a:t> </a:t>
            </a:r>
            <a:endParaRPr lang="en-ZA" sz="2400" dirty="0" smtClean="0">
              <a:solidFill>
                <a:srgbClr val="92D050"/>
              </a:solidFill>
            </a:endParaRPr>
          </a:p>
          <a:p>
            <a:endParaRPr lang="en-ZA" sz="2800" dirty="0" smtClean="0">
              <a:solidFill>
                <a:srgbClr val="92D050"/>
              </a:solidFill>
            </a:endParaRPr>
          </a:p>
          <a:p>
            <a:endParaRPr lang="en-ZA" sz="2800" dirty="0" smtClean="0">
              <a:solidFill>
                <a:srgbClr val="92D050"/>
              </a:solidFill>
            </a:endParaRPr>
          </a:p>
          <a:p>
            <a:endParaRPr lang="en-ZA" dirty="0" smtClean="0"/>
          </a:p>
          <a:p>
            <a:endParaRPr lang="en-ZA"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7" name="TextBox 6"/>
          <p:cNvSpPr txBox="1"/>
          <p:nvPr/>
        </p:nvSpPr>
        <p:spPr>
          <a:xfrm>
            <a:off x="214282" y="357166"/>
            <a:ext cx="4071966" cy="4524315"/>
          </a:xfrm>
          <a:prstGeom prst="rect">
            <a:avLst/>
          </a:prstGeom>
          <a:noFill/>
        </p:spPr>
        <p:txBody>
          <a:bodyPr wrap="square" rtlCol="0">
            <a:spAutoFit/>
          </a:bodyPr>
          <a:lstStyle/>
          <a:p>
            <a:r>
              <a:rPr lang="en-ZA" sz="2800" dirty="0" smtClean="0">
                <a:solidFill>
                  <a:srgbClr val="92D050"/>
                </a:solidFill>
              </a:rPr>
              <a:t>THE HOUR OF HIS JUDGEMENT</a:t>
            </a:r>
          </a:p>
          <a:p>
            <a:endParaRPr lang="en-ZA" sz="2800" dirty="0" smtClean="0">
              <a:solidFill>
                <a:srgbClr val="92D050"/>
              </a:solidFill>
            </a:endParaRPr>
          </a:p>
          <a:p>
            <a:r>
              <a:rPr lang="en-ZA" sz="2800" dirty="0" smtClean="0">
                <a:solidFill>
                  <a:srgbClr val="92D050"/>
                </a:solidFill>
              </a:rPr>
              <a:t>What does cleansing of the sanctuary bring to mind</a:t>
            </a:r>
          </a:p>
          <a:p>
            <a:endParaRPr lang="en-ZA" sz="2800" dirty="0" smtClean="0">
              <a:solidFill>
                <a:srgbClr val="92D050"/>
              </a:solidFill>
            </a:endParaRPr>
          </a:p>
          <a:p>
            <a:r>
              <a:rPr lang="en-ZA" sz="2800" dirty="0" smtClean="0">
                <a:solidFill>
                  <a:srgbClr val="92D050"/>
                </a:solidFill>
              </a:rPr>
              <a:t>...... The day of </a:t>
            </a:r>
            <a:r>
              <a:rPr lang="en-ZA" sz="2800" dirty="0" err="1" smtClean="0">
                <a:solidFill>
                  <a:srgbClr val="92D050"/>
                </a:solidFill>
              </a:rPr>
              <a:t>atonment</a:t>
            </a:r>
            <a:endParaRPr lang="en-ZA" sz="2800" dirty="0" smtClean="0">
              <a:solidFill>
                <a:srgbClr val="92D050"/>
              </a:solidFill>
            </a:endParaRPr>
          </a:p>
          <a:p>
            <a:endParaRPr lang="en-ZA" sz="2800" dirty="0" smtClean="0">
              <a:solidFill>
                <a:srgbClr val="92D050"/>
              </a:solidFill>
            </a:endParaRPr>
          </a:p>
          <a:p>
            <a:endParaRPr lang="en-ZA" dirty="0" smtClean="0"/>
          </a:p>
          <a:p>
            <a:endParaRPr lang="en-ZA"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7" name="TextBox 6"/>
          <p:cNvSpPr txBox="1"/>
          <p:nvPr/>
        </p:nvSpPr>
        <p:spPr>
          <a:xfrm>
            <a:off x="214282" y="357166"/>
            <a:ext cx="4071966" cy="6278642"/>
          </a:xfrm>
          <a:prstGeom prst="rect">
            <a:avLst/>
          </a:prstGeom>
          <a:noFill/>
        </p:spPr>
        <p:txBody>
          <a:bodyPr wrap="square" rtlCol="0">
            <a:spAutoFit/>
          </a:bodyPr>
          <a:lstStyle/>
          <a:p>
            <a:r>
              <a:rPr lang="en-ZA" sz="2800" dirty="0" smtClean="0">
                <a:solidFill>
                  <a:srgbClr val="92D050"/>
                </a:solidFill>
              </a:rPr>
              <a:t>THE HOUR OF HIS JUDGEMENT</a:t>
            </a:r>
          </a:p>
          <a:p>
            <a:endParaRPr lang="en-ZA" sz="2800" dirty="0" smtClean="0">
              <a:solidFill>
                <a:srgbClr val="92D050"/>
              </a:solidFill>
            </a:endParaRPr>
          </a:p>
          <a:p>
            <a:r>
              <a:rPr lang="en-ZA" sz="2800" dirty="0" smtClean="0">
                <a:solidFill>
                  <a:srgbClr val="92D050"/>
                </a:solidFill>
              </a:rPr>
              <a:t>The sanctuary message!</a:t>
            </a:r>
          </a:p>
          <a:p>
            <a:endParaRPr lang="en-ZA" sz="2800" dirty="0" smtClean="0">
              <a:solidFill>
                <a:srgbClr val="92D050"/>
              </a:solidFill>
            </a:endParaRPr>
          </a:p>
          <a:p>
            <a:r>
              <a:rPr lang="en-ZA" dirty="0" smtClean="0">
                <a:solidFill>
                  <a:srgbClr val="92D050"/>
                </a:solidFill>
              </a:rPr>
              <a:t>The great day of atonement , with its services so peculiar and impressive... Was a day wherein every man was called to fast and afflict his soul; to mournfully and penitently reflect upon his sinful ways and transgressions... He who failed to mourn was threatened with the penalty of death, as a direct visitation judgement from Jehovah.</a:t>
            </a:r>
          </a:p>
          <a:p>
            <a:r>
              <a:rPr lang="en-ZA" dirty="0" smtClean="0">
                <a:solidFill>
                  <a:srgbClr val="92D050"/>
                </a:solidFill>
              </a:rPr>
              <a:t>Albert </a:t>
            </a:r>
            <a:r>
              <a:rPr lang="en-ZA" dirty="0" err="1" smtClean="0">
                <a:solidFill>
                  <a:srgbClr val="92D050"/>
                </a:solidFill>
              </a:rPr>
              <a:t>Whalley</a:t>
            </a:r>
            <a:r>
              <a:rPr lang="en-ZA" dirty="0" smtClean="0">
                <a:solidFill>
                  <a:srgbClr val="92D050"/>
                </a:solidFill>
              </a:rPr>
              <a:t>, The red letter days of Israel, p 101</a:t>
            </a:r>
          </a:p>
          <a:p>
            <a:endParaRPr lang="en-ZA" sz="2800" dirty="0" smtClean="0">
              <a:solidFill>
                <a:srgbClr val="92D050"/>
              </a:solidFill>
            </a:endParaRPr>
          </a:p>
          <a:p>
            <a:endParaRPr lang="en-ZA" dirty="0" smtClean="0"/>
          </a:p>
          <a:p>
            <a:endParaRPr lang="en-ZA"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7" name="TextBox 6"/>
          <p:cNvSpPr txBox="1"/>
          <p:nvPr/>
        </p:nvSpPr>
        <p:spPr>
          <a:xfrm>
            <a:off x="214282" y="357166"/>
            <a:ext cx="4071966" cy="5170646"/>
          </a:xfrm>
          <a:prstGeom prst="rect">
            <a:avLst/>
          </a:prstGeom>
          <a:noFill/>
        </p:spPr>
        <p:txBody>
          <a:bodyPr wrap="square" rtlCol="0">
            <a:spAutoFit/>
          </a:bodyPr>
          <a:lstStyle/>
          <a:p>
            <a:r>
              <a:rPr lang="en-ZA" sz="2800" dirty="0" smtClean="0">
                <a:solidFill>
                  <a:srgbClr val="92D050"/>
                </a:solidFill>
              </a:rPr>
              <a:t>THE HOUR OF HIS JUDGEMENT</a:t>
            </a:r>
          </a:p>
          <a:p>
            <a:endParaRPr lang="en-ZA" sz="2800" dirty="0" smtClean="0">
              <a:solidFill>
                <a:srgbClr val="92D050"/>
              </a:solidFill>
            </a:endParaRPr>
          </a:p>
          <a:p>
            <a:r>
              <a:rPr lang="en-ZA" sz="2800" dirty="0" smtClean="0">
                <a:solidFill>
                  <a:srgbClr val="92D050"/>
                </a:solidFill>
              </a:rPr>
              <a:t>The sanctuary message!</a:t>
            </a:r>
          </a:p>
          <a:p>
            <a:endParaRPr lang="en-ZA" sz="2800" dirty="0" smtClean="0">
              <a:solidFill>
                <a:srgbClr val="92D050"/>
              </a:solidFill>
            </a:endParaRPr>
          </a:p>
          <a:p>
            <a:r>
              <a:rPr lang="en-ZA" dirty="0" smtClean="0">
                <a:solidFill>
                  <a:srgbClr val="92D050"/>
                </a:solidFill>
              </a:rPr>
              <a:t>Let us note well the actual day of atonement. It... Was ushered in by the blowing of the solemn trumpet: emblem of  a God coming near in judgement.</a:t>
            </a:r>
          </a:p>
          <a:p>
            <a:r>
              <a:rPr lang="en-ZA" dirty="0" smtClean="0">
                <a:solidFill>
                  <a:srgbClr val="92D050"/>
                </a:solidFill>
              </a:rPr>
              <a:t>Albert </a:t>
            </a:r>
            <a:r>
              <a:rPr lang="en-ZA" dirty="0" err="1" smtClean="0">
                <a:solidFill>
                  <a:srgbClr val="92D050"/>
                </a:solidFill>
              </a:rPr>
              <a:t>Whalley</a:t>
            </a:r>
            <a:r>
              <a:rPr lang="en-ZA" dirty="0" smtClean="0">
                <a:solidFill>
                  <a:srgbClr val="92D050"/>
                </a:solidFill>
              </a:rPr>
              <a:t>, The red letter days of Israel, p 116</a:t>
            </a:r>
          </a:p>
          <a:p>
            <a:endParaRPr lang="en-ZA" sz="2800" dirty="0" smtClean="0">
              <a:solidFill>
                <a:srgbClr val="92D050"/>
              </a:solidFill>
            </a:endParaRPr>
          </a:p>
          <a:p>
            <a:endParaRPr lang="en-ZA" dirty="0" smtClean="0"/>
          </a:p>
          <a:p>
            <a:endParaRPr lang="en-ZA"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7" name="TextBox 6"/>
          <p:cNvSpPr txBox="1"/>
          <p:nvPr/>
        </p:nvSpPr>
        <p:spPr>
          <a:xfrm>
            <a:off x="214282" y="357166"/>
            <a:ext cx="4071966" cy="4462760"/>
          </a:xfrm>
          <a:prstGeom prst="rect">
            <a:avLst/>
          </a:prstGeom>
          <a:noFill/>
        </p:spPr>
        <p:txBody>
          <a:bodyPr wrap="square" rtlCol="0">
            <a:spAutoFit/>
          </a:bodyPr>
          <a:lstStyle/>
          <a:p>
            <a:r>
              <a:rPr lang="en-ZA" sz="2800" dirty="0" smtClean="0">
                <a:solidFill>
                  <a:srgbClr val="92D050"/>
                </a:solidFill>
              </a:rPr>
              <a:t>THE HOUR OF HIS JUDGEMENT</a:t>
            </a:r>
          </a:p>
          <a:p>
            <a:endParaRPr lang="en-ZA" sz="2800" dirty="0" smtClean="0">
              <a:solidFill>
                <a:srgbClr val="92D050"/>
              </a:solidFill>
            </a:endParaRPr>
          </a:p>
          <a:p>
            <a:r>
              <a:rPr lang="en-ZA" sz="2800" dirty="0" smtClean="0">
                <a:solidFill>
                  <a:srgbClr val="92D050"/>
                </a:solidFill>
              </a:rPr>
              <a:t>The sanctuary message!</a:t>
            </a:r>
          </a:p>
          <a:p>
            <a:endParaRPr lang="en-ZA" sz="2800" dirty="0" smtClean="0">
              <a:solidFill>
                <a:srgbClr val="92D050"/>
              </a:solidFill>
            </a:endParaRPr>
          </a:p>
          <a:p>
            <a:r>
              <a:rPr lang="en-ZA" dirty="0" smtClean="0">
                <a:solidFill>
                  <a:srgbClr val="92D050"/>
                </a:solidFill>
              </a:rPr>
              <a:t>So awful was the day of atonement that were told in a Jewish book of ritual that the very angels run to fro in fear and trembling, saying, ‘lo, the day of judgment  has come’</a:t>
            </a:r>
          </a:p>
          <a:p>
            <a:r>
              <a:rPr lang="en-ZA" dirty="0" smtClean="0">
                <a:solidFill>
                  <a:srgbClr val="92D050"/>
                </a:solidFill>
              </a:rPr>
              <a:t>F.W Farrar. The early days of Christianity, pp 237-8</a:t>
            </a:r>
          </a:p>
          <a:p>
            <a:endParaRPr lang="en-ZA"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48129" name="Rectangle 1"/>
          <p:cNvSpPr>
            <a:spLocks noChangeArrowheads="1"/>
          </p:cNvSpPr>
          <p:nvPr/>
        </p:nvSpPr>
        <p:spPr bwMode="auto">
          <a:xfrm>
            <a:off x="0" y="0"/>
            <a:ext cx="45720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sng" strike="noStrike" cap="none" normalizeH="0" baseline="0" dirty="0" smtClean="0">
                <a:ln>
                  <a:noFill/>
                </a:ln>
                <a:solidFill>
                  <a:srgbClr val="00B0F0"/>
                </a:solidFill>
                <a:effectLst/>
                <a:latin typeface="Arial" pitchFamily="34" charset="0"/>
                <a:ea typeface="Times New Roman" pitchFamily="18" charset="0"/>
                <a:cs typeface="Arial" pitchFamily="34" charset="0"/>
              </a:rPr>
              <a:t>WORSHIP HIM</a:t>
            </a:r>
            <a:r>
              <a:rPr kumimoji="0" lang="en-US" b="1" i="0" u="none" strike="noStrike" cap="none" normalizeH="0" baseline="0" dirty="0" smtClean="0">
                <a:ln>
                  <a:noFill/>
                </a:ln>
                <a:solidFill>
                  <a:srgbClr val="00B0F0"/>
                </a:solidFill>
                <a:effectLst/>
                <a:latin typeface="Arial" pitchFamily="34" charset="0"/>
                <a:ea typeface="Times New Roman" pitchFamily="18" charset="0"/>
                <a:cs typeface="Arial" pitchFamily="34" charset="0"/>
              </a:rPr>
              <a:t> </a:t>
            </a:r>
            <a:r>
              <a:rPr kumimoji="0" lang="en-US" b="1" i="0" u="sng" strike="noStrike" cap="none" normalizeH="0" baseline="0" dirty="0" smtClean="0">
                <a:ln>
                  <a:noFill/>
                </a:ln>
                <a:solidFill>
                  <a:srgbClr val="00B0F0"/>
                </a:solidFill>
                <a:effectLst/>
                <a:latin typeface="Arial" pitchFamily="34" charset="0"/>
                <a:ea typeface="Times New Roman" pitchFamily="18"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B0F0"/>
                </a:solidFill>
                <a:effectLst/>
                <a:latin typeface="Arial" pitchFamily="34" charset="0"/>
                <a:ea typeface="Times New Roman" pitchFamily="18" charset="0"/>
                <a:cs typeface="Arial" pitchFamily="34" charset="0"/>
              </a:rPr>
              <a:t>WHAT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B0F0"/>
                </a:solidFill>
                <a:effectLst/>
                <a:latin typeface="Arial" pitchFamily="34" charset="0"/>
                <a:ea typeface="Times New Roman" pitchFamily="18" charset="0"/>
                <a:cs typeface="Arial" pitchFamily="34" charset="0"/>
              </a:rPr>
              <a:t>WHO</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B0F0"/>
                </a:solidFill>
                <a:effectLst/>
                <a:latin typeface="Arial" pitchFamily="34" charset="0"/>
                <a:ea typeface="Times New Roman" pitchFamily="18" charset="0"/>
                <a:cs typeface="Arial" pitchFamily="34" charset="0"/>
              </a:rPr>
              <a:t>WHY</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B0F0"/>
                </a:solidFill>
                <a:effectLst/>
                <a:latin typeface="Arial" pitchFamily="34" charset="0"/>
                <a:ea typeface="Times New Roman" pitchFamily="18" charset="0"/>
                <a:cs typeface="Arial" pitchFamily="34" charset="0"/>
              </a:rPr>
              <a:t>WHEN,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B0F0"/>
                </a:solidFill>
                <a:effectLst/>
                <a:latin typeface="Arial" pitchFamily="34" charset="0"/>
                <a:ea typeface="Times New Roman" pitchFamily="18" charset="0"/>
                <a:cs typeface="Arial" pitchFamily="34" charset="0"/>
              </a:rPr>
              <a:t>HOW </a:t>
            </a:r>
            <a:endParaRPr kumimoji="0" lang="en-US" b="0" i="0" u="none" strike="noStrike" cap="none" normalizeH="0" baseline="0" dirty="0" smtClean="0">
              <a:ln>
                <a:noFill/>
              </a:ln>
              <a:solidFill>
                <a:srgbClr val="00B0F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48129" name="Rectangle 1"/>
          <p:cNvSpPr>
            <a:spLocks noChangeArrowheads="1"/>
          </p:cNvSpPr>
          <p:nvPr/>
        </p:nvSpPr>
        <p:spPr bwMode="auto">
          <a:xfrm>
            <a:off x="0" y="0"/>
            <a:ext cx="45720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strike="noStrike" cap="none" normalizeH="0" baseline="0" dirty="0" smtClean="0">
                <a:ln>
                  <a:noFill/>
                </a:ln>
                <a:solidFill>
                  <a:srgbClr val="00B0F0"/>
                </a:solidFill>
                <a:effectLst/>
                <a:latin typeface="Arial" pitchFamily="34" charset="0"/>
                <a:ea typeface="Times New Roman" pitchFamily="18" charset="0"/>
                <a:cs typeface="Arial" pitchFamily="34" charset="0"/>
              </a:rPr>
              <a:t>WORSHIP</a:t>
            </a:r>
          </a:p>
          <a:p>
            <a:pPr marL="0" marR="0" lvl="0" indent="0" algn="l" defTabSz="914400" rtl="0" eaLnBrk="1" fontAlgn="base" latinLnBrk="0" hangingPunct="1">
              <a:lnSpc>
                <a:spcPct val="100000"/>
              </a:lnSpc>
              <a:spcBef>
                <a:spcPct val="0"/>
              </a:spcBef>
              <a:spcAft>
                <a:spcPct val="0"/>
              </a:spcAft>
              <a:buClrTx/>
              <a:buSzTx/>
              <a:buFontTx/>
              <a:buNone/>
              <a:tabLst/>
            </a:pPr>
            <a:endParaRPr lang="en-US" b="1" dirty="0" smtClean="0">
              <a:solidFill>
                <a:srgbClr val="00B0F0"/>
              </a:solidFill>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1" i="0" strike="noStrike" cap="none" normalizeH="0" baseline="0" dirty="0" smtClean="0">
              <a:ln>
                <a:noFill/>
              </a:ln>
              <a:solidFill>
                <a:srgbClr val="00B0F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n-US" b="1" dirty="0" smtClean="0">
                <a:solidFill>
                  <a:srgbClr val="00B0F0"/>
                </a:solidFill>
                <a:latin typeface="Arial" pitchFamily="34" charset="0"/>
                <a:ea typeface="Times New Roman" pitchFamily="18" charset="0"/>
                <a:cs typeface="Arial" pitchFamily="34" charset="0"/>
              </a:rPr>
              <a:t>“</a:t>
            </a:r>
            <a:r>
              <a:rPr kumimoji="0" lang="en-US" b="1" i="0" strike="noStrike" cap="none" normalizeH="0" baseline="0" dirty="0" smtClean="0">
                <a:ln>
                  <a:noFill/>
                </a:ln>
                <a:solidFill>
                  <a:srgbClr val="00B0F0"/>
                </a:solidFill>
                <a:effectLst/>
                <a:latin typeface="Arial" pitchFamily="34" charset="0"/>
                <a:ea typeface="Times New Roman" pitchFamily="18" charset="0"/>
                <a:cs typeface="Arial" pitchFamily="34" charset="0"/>
              </a:rPr>
              <a:t>WORSHIP HIM THAT </a:t>
            </a:r>
            <a:r>
              <a:rPr kumimoji="0" lang="en-US" i="1" strike="noStrike" cap="none" normalizeH="0" baseline="0" dirty="0" smtClean="0">
                <a:ln>
                  <a:noFill/>
                </a:ln>
                <a:solidFill>
                  <a:srgbClr val="00B0F0"/>
                </a:solidFill>
                <a:effectLst/>
                <a:latin typeface="Arial" pitchFamily="34" charset="0"/>
                <a:ea typeface="Times New Roman" pitchFamily="18" charset="0"/>
                <a:cs typeface="Arial" pitchFamily="34" charset="0"/>
              </a:rPr>
              <a:t>MADE HEAVEN, AND EARTH, AND THE SEA, AND THE FOUNTAINS OF WATERS</a:t>
            </a:r>
            <a:r>
              <a:rPr kumimoji="0" lang="en-US" b="1" i="0" strike="noStrike" cap="none" normalizeH="0" baseline="0" dirty="0" smtClean="0">
                <a:ln>
                  <a:noFill/>
                </a:ln>
                <a:solidFill>
                  <a:srgbClr val="00B0F0"/>
                </a:solidFill>
                <a:effectLst/>
                <a:latin typeface="Arial" pitchFamily="34" charset="0"/>
                <a:ea typeface="Times New Roman" pitchFamily="18"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lang="en-US" b="1" dirty="0" smtClean="0">
              <a:solidFill>
                <a:srgbClr val="00B0F0"/>
              </a:solidFill>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1" i="0" strike="noStrike" cap="none" normalizeH="0" baseline="0" dirty="0" smtClean="0">
              <a:ln>
                <a:noFill/>
              </a:ln>
              <a:solidFill>
                <a:srgbClr val="00B0F0"/>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n-US" b="1" dirty="0" smtClean="0">
                <a:solidFill>
                  <a:srgbClr val="00B0F0"/>
                </a:solidFill>
                <a:latin typeface="Arial" pitchFamily="34" charset="0"/>
                <a:cs typeface="Arial" pitchFamily="34" charset="0"/>
              </a:rPr>
              <a:t>Where have we heard this statement before?</a:t>
            </a:r>
            <a:endParaRPr kumimoji="0" lang="en-US" b="0" i="0" strike="noStrike" cap="none" normalizeH="0" baseline="0" dirty="0" smtClean="0">
              <a:ln>
                <a:noFill/>
              </a:ln>
              <a:solidFill>
                <a:srgbClr val="00B0F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48129" name="Rectangle 1"/>
          <p:cNvSpPr>
            <a:spLocks noChangeArrowheads="1"/>
          </p:cNvSpPr>
          <p:nvPr/>
        </p:nvSpPr>
        <p:spPr bwMode="auto">
          <a:xfrm>
            <a:off x="0" y="0"/>
            <a:ext cx="4572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strike="noStrike" cap="none" normalizeH="0" baseline="0" dirty="0" smtClean="0">
                <a:ln>
                  <a:noFill/>
                </a:ln>
                <a:solidFill>
                  <a:srgbClr val="00B0F0"/>
                </a:solidFill>
                <a:effectLst/>
                <a:latin typeface="Arial" pitchFamily="34" charset="0"/>
                <a:ea typeface="Times New Roman" pitchFamily="18" charset="0"/>
                <a:cs typeface="Arial" pitchFamily="34" charset="0"/>
              </a:rPr>
              <a:t>WORSHIP</a:t>
            </a:r>
          </a:p>
          <a:p>
            <a:pPr marL="0" marR="0" lvl="0" indent="0" algn="l" defTabSz="914400" rtl="0" eaLnBrk="1" fontAlgn="base" latinLnBrk="0" hangingPunct="1">
              <a:lnSpc>
                <a:spcPct val="100000"/>
              </a:lnSpc>
              <a:spcBef>
                <a:spcPct val="0"/>
              </a:spcBef>
              <a:spcAft>
                <a:spcPct val="0"/>
              </a:spcAft>
              <a:buClrTx/>
              <a:buSzTx/>
              <a:buFontTx/>
              <a:buNone/>
              <a:tabLst/>
            </a:pPr>
            <a:endParaRPr lang="en-US" b="1" dirty="0" smtClean="0">
              <a:solidFill>
                <a:srgbClr val="00B0F0"/>
              </a:solidFill>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1" i="0" strike="noStrike" cap="none" normalizeH="0" baseline="0" dirty="0" smtClean="0">
              <a:ln>
                <a:noFill/>
              </a:ln>
              <a:solidFill>
                <a:srgbClr val="00B0F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n-US" b="1" dirty="0" smtClean="0">
                <a:solidFill>
                  <a:srgbClr val="00B0F0"/>
                </a:solidFill>
                <a:latin typeface="Arial" pitchFamily="34" charset="0"/>
                <a:ea typeface="Times New Roman" pitchFamily="18" charset="0"/>
                <a:cs typeface="Arial" pitchFamily="34" charset="0"/>
              </a:rPr>
              <a:t>“</a:t>
            </a:r>
            <a:r>
              <a:rPr kumimoji="0" lang="en-US" b="1" i="0" strike="noStrike" cap="none" normalizeH="0" baseline="0" dirty="0" smtClean="0">
                <a:ln>
                  <a:noFill/>
                </a:ln>
                <a:solidFill>
                  <a:srgbClr val="00B0F0"/>
                </a:solidFill>
                <a:effectLst/>
                <a:latin typeface="Arial" pitchFamily="34" charset="0"/>
                <a:ea typeface="Times New Roman" pitchFamily="18" charset="0"/>
                <a:cs typeface="Arial" pitchFamily="34" charset="0"/>
              </a:rPr>
              <a:t>WORSHIP HIM THAT </a:t>
            </a:r>
            <a:r>
              <a:rPr kumimoji="0" lang="en-US" i="1" strike="noStrike" cap="none" normalizeH="0" baseline="0" dirty="0" smtClean="0">
                <a:ln>
                  <a:noFill/>
                </a:ln>
                <a:solidFill>
                  <a:srgbClr val="00B0F0"/>
                </a:solidFill>
                <a:effectLst/>
                <a:latin typeface="Arial" pitchFamily="34" charset="0"/>
                <a:ea typeface="Times New Roman" pitchFamily="18" charset="0"/>
                <a:cs typeface="Arial" pitchFamily="34" charset="0"/>
              </a:rPr>
              <a:t>MADE HEAVEN, AND EARTH, AND THE SEA, AND THE FOUNTAINS OF WATERS</a:t>
            </a:r>
            <a:r>
              <a:rPr kumimoji="0" lang="en-US" b="1" i="0" strike="noStrike" cap="none" normalizeH="0" baseline="0" dirty="0" smtClean="0">
                <a:ln>
                  <a:noFill/>
                </a:ln>
                <a:solidFill>
                  <a:srgbClr val="00B0F0"/>
                </a:solidFill>
                <a:effectLst/>
                <a:latin typeface="Arial" pitchFamily="34" charset="0"/>
                <a:ea typeface="Times New Roman" pitchFamily="18"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lang="en-US" b="1" dirty="0" smtClean="0">
              <a:solidFill>
                <a:srgbClr val="00B0F0"/>
              </a:solidFill>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1" i="0" strike="noStrike" cap="none" normalizeH="0" baseline="0" dirty="0" smtClean="0">
              <a:ln>
                <a:noFill/>
              </a:ln>
              <a:solidFill>
                <a:srgbClr val="00B0F0"/>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n-US" b="1" dirty="0" smtClean="0">
                <a:solidFill>
                  <a:srgbClr val="00B0F0"/>
                </a:solidFill>
                <a:latin typeface="Arial" pitchFamily="34" charset="0"/>
                <a:cs typeface="Arial" pitchFamily="34" charset="0"/>
              </a:rPr>
              <a:t>Where have we heard this statement before?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1" i="0" strike="noStrike" cap="none" normalizeH="0" baseline="0" dirty="0" smtClean="0">
              <a:ln>
                <a:noFill/>
              </a:ln>
              <a:solidFill>
                <a:srgbClr val="00B0F0"/>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n-US" b="1" dirty="0" smtClean="0">
                <a:solidFill>
                  <a:srgbClr val="00B0F0"/>
                </a:solidFill>
                <a:latin typeface="Arial" pitchFamily="34" charset="0"/>
                <a:cs typeface="Arial" pitchFamily="34" charset="0"/>
              </a:rPr>
              <a:t>Yes indeed</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1" i="0" strike="noStrike" cap="none" normalizeH="0" baseline="0" dirty="0" smtClean="0">
              <a:ln>
                <a:noFill/>
              </a:ln>
              <a:solidFill>
                <a:srgbClr val="00B0F0"/>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n-US" b="1" dirty="0" smtClean="0">
                <a:solidFill>
                  <a:srgbClr val="00B0F0"/>
                </a:solidFill>
                <a:latin typeface="Arial" pitchFamily="34" charset="0"/>
                <a:cs typeface="Arial" pitchFamily="34" charset="0"/>
              </a:rPr>
              <a:t>GEN but more specifically Ex 20:8-11</a:t>
            </a:r>
            <a:endParaRPr kumimoji="0" lang="en-US" b="0" i="0" strike="noStrike" cap="none" normalizeH="0" baseline="0" dirty="0" smtClean="0">
              <a:ln>
                <a:noFill/>
              </a:ln>
              <a:solidFill>
                <a:srgbClr val="00B0F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4098" name="Picture 2" descr="E:\Bible Art Gallery\Evangelistic Images\Crusade Images 1044.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643702" y="6488668"/>
            <a:ext cx="300039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8" name="TextBox 7"/>
          <p:cNvSpPr txBox="1"/>
          <p:nvPr/>
        </p:nvSpPr>
        <p:spPr>
          <a:xfrm>
            <a:off x="571472" y="428604"/>
            <a:ext cx="3357586" cy="2616101"/>
          </a:xfrm>
          <a:prstGeom prst="rect">
            <a:avLst/>
          </a:prstGeom>
          <a:noFill/>
        </p:spPr>
        <p:txBody>
          <a:bodyPr wrap="square" rtlCol="0">
            <a:spAutoFit/>
          </a:bodyPr>
          <a:lstStyle/>
          <a:p>
            <a:r>
              <a:rPr lang="en-ZA" sz="9600" dirty="0" smtClean="0">
                <a:solidFill>
                  <a:srgbClr val="FF0000"/>
                </a:solidFill>
              </a:rPr>
              <a:t>2</a:t>
            </a:r>
            <a:r>
              <a:rPr lang="en-ZA" sz="9600" baseline="30000" dirty="0" smtClean="0">
                <a:solidFill>
                  <a:srgbClr val="FF0000"/>
                </a:solidFill>
              </a:rPr>
              <a:t>nd</a:t>
            </a:r>
            <a:r>
              <a:rPr lang="en-ZA" dirty="0" smtClean="0">
                <a:solidFill>
                  <a:srgbClr val="FF0000"/>
                </a:solidFill>
              </a:rPr>
              <a:t> </a:t>
            </a:r>
          </a:p>
          <a:p>
            <a:r>
              <a:rPr lang="en-ZA" sz="4000" dirty="0" smtClean="0">
                <a:solidFill>
                  <a:srgbClr val="FF0000"/>
                </a:solidFill>
              </a:rPr>
              <a:t>Angel</a:t>
            </a:r>
          </a:p>
          <a:p>
            <a:r>
              <a:rPr lang="en-ZA" sz="2800" dirty="0" smtClean="0">
                <a:solidFill>
                  <a:srgbClr val="FF0000"/>
                </a:solidFill>
              </a:rPr>
              <a:t>Rev 14:8</a:t>
            </a:r>
            <a:endParaRPr lang="en-ZA" sz="2800" dirty="0">
              <a:solidFill>
                <a:srgbClr val="FF0000"/>
              </a:solidFill>
            </a:endParaRPr>
          </a:p>
        </p:txBody>
      </p:sp>
      <p:sp>
        <p:nvSpPr>
          <p:cNvPr id="9" name="Oval 8"/>
          <p:cNvSpPr/>
          <p:nvPr/>
        </p:nvSpPr>
        <p:spPr>
          <a:xfrm>
            <a:off x="6429388" y="2143116"/>
            <a:ext cx="1928826" cy="150019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3"/>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7" name="TextBox 6"/>
          <p:cNvSpPr txBox="1"/>
          <p:nvPr/>
        </p:nvSpPr>
        <p:spPr>
          <a:xfrm>
            <a:off x="142844" y="357166"/>
            <a:ext cx="4143404" cy="3539430"/>
          </a:xfrm>
          <a:prstGeom prst="rect">
            <a:avLst/>
          </a:prstGeom>
          <a:noFill/>
        </p:spPr>
        <p:txBody>
          <a:bodyPr wrap="square" rtlCol="0">
            <a:spAutoFit/>
          </a:bodyPr>
          <a:lstStyle/>
          <a:p>
            <a:r>
              <a:rPr lang="en-ZA" sz="2800" dirty="0" smtClean="0">
                <a:solidFill>
                  <a:srgbClr val="FF0000"/>
                </a:solidFill>
              </a:rPr>
              <a:t>Rev 14:8   And there followed another angel, saying, </a:t>
            </a:r>
            <a:r>
              <a:rPr lang="en-ZA" sz="2800" dirty="0" smtClean="0">
                <a:solidFill>
                  <a:srgbClr val="00B0F0"/>
                </a:solidFill>
              </a:rPr>
              <a:t>Babylon</a:t>
            </a:r>
            <a:r>
              <a:rPr lang="en-ZA" sz="2800" dirty="0" smtClean="0">
                <a:solidFill>
                  <a:srgbClr val="FF0000"/>
                </a:solidFill>
              </a:rPr>
              <a:t> is fallen, </a:t>
            </a:r>
            <a:r>
              <a:rPr lang="en-ZA" sz="2800" dirty="0" smtClean="0">
                <a:solidFill>
                  <a:srgbClr val="FFFF00"/>
                </a:solidFill>
              </a:rPr>
              <a:t>is fallen</a:t>
            </a:r>
            <a:r>
              <a:rPr lang="en-ZA" sz="2800" dirty="0" smtClean="0">
                <a:solidFill>
                  <a:srgbClr val="FF0000"/>
                </a:solidFill>
              </a:rPr>
              <a:t>, that great city, because she made all nations drink of the </a:t>
            </a:r>
            <a:r>
              <a:rPr lang="en-ZA" sz="2800" dirty="0" smtClean="0">
                <a:solidFill>
                  <a:srgbClr val="92D050"/>
                </a:solidFill>
              </a:rPr>
              <a:t>wine</a:t>
            </a:r>
            <a:r>
              <a:rPr lang="en-ZA" sz="2800" dirty="0" smtClean="0">
                <a:solidFill>
                  <a:srgbClr val="FF0000"/>
                </a:solidFill>
              </a:rPr>
              <a:t> of the </a:t>
            </a:r>
            <a:r>
              <a:rPr lang="en-ZA" sz="2800" dirty="0" smtClean="0">
                <a:solidFill>
                  <a:schemeClr val="bg1"/>
                </a:solidFill>
              </a:rPr>
              <a:t>wrath of her fornication</a:t>
            </a:r>
            <a:r>
              <a:rPr lang="en-ZA" sz="2800" dirty="0" smtClean="0">
                <a:solidFill>
                  <a:srgbClr val="FF0000"/>
                </a:solidFill>
              </a:rPr>
              <a:t>. </a:t>
            </a:r>
            <a:endParaRPr lang="en-ZA" sz="2800"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1026" name="Picture 2" descr="E:\Bible Art Gallery\Evangelistic Images\Crusade Images 404.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
        <p:nvSpPr>
          <p:cNvPr id="6" name="TextBox 5"/>
          <p:cNvSpPr txBox="1"/>
          <p:nvPr/>
        </p:nvSpPr>
        <p:spPr>
          <a:xfrm>
            <a:off x="357158" y="428604"/>
            <a:ext cx="6215106" cy="646331"/>
          </a:xfrm>
          <a:prstGeom prst="rect">
            <a:avLst/>
          </a:prstGeom>
          <a:noFill/>
        </p:spPr>
        <p:txBody>
          <a:bodyPr wrap="square" rtlCol="0">
            <a:spAutoFit/>
          </a:bodyPr>
          <a:lstStyle/>
          <a:p>
            <a:r>
              <a:rPr lang="en-ZA" sz="3600" dirty="0" smtClean="0">
                <a:solidFill>
                  <a:schemeClr val="bg1"/>
                </a:solidFill>
              </a:rPr>
              <a:t>Rev 14</a:t>
            </a:r>
            <a:endParaRPr lang="en-ZA" sz="3600" dirty="0">
              <a:solidFill>
                <a:schemeClr val="bg1"/>
              </a:solidFill>
            </a:endParaRPr>
          </a:p>
        </p:txBody>
      </p:sp>
      <p:sp>
        <p:nvSpPr>
          <p:cNvPr id="7" name="TextBox 6"/>
          <p:cNvSpPr txBox="1"/>
          <p:nvPr/>
        </p:nvSpPr>
        <p:spPr>
          <a:xfrm>
            <a:off x="500034" y="1214422"/>
            <a:ext cx="7286676" cy="369332"/>
          </a:xfrm>
          <a:prstGeom prst="rect">
            <a:avLst/>
          </a:prstGeom>
          <a:noFill/>
        </p:spPr>
        <p:txBody>
          <a:bodyPr wrap="square" rtlCol="0">
            <a:spAutoFit/>
          </a:bodyPr>
          <a:lstStyle/>
          <a:p>
            <a:endParaRPr lang="en-ZA" dirty="0"/>
          </a:p>
        </p:txBody>
      </p:sp>
      <p:sp>
        <p:nvSpPr>
          <p:cNvPr id="8" name="TextBox 7"/>
          <p:cNvSpPr txBox="1"/>
          <p:nvPr/>
        </p:nvSpPr>
        <p:spPr>
          <a:xfrm>
            <a:off x="500034" y="1214422"/>
            <a:ext cx="7572428" cy="2554545"/>
          </a:xfrm>
          <a:prstGeom prst="rect">
            <a:avLst/>
          </a:prstGeom>
          <a:noFill/>
        </p:spPr>
        <p:txBody>
          <a:bodyPr wrap="square" rtlCol="0">
            <a:spAutoFit/>
          </a:bodyPr>
          <a:lstStyle/>
          <a:p>
            <a:r>
              <a:rPr lang="en-ZA" dirty="0" smtClean="0"/>
              <a:t> </a:t>
            </a:r>
            <a:r>
              <a:rPr lang="en-ZA" sz="3200" dirty="0" smtClean="0">
                <a:solidFill>
                  <a:srgbClr val="FF0000"/>
                </a:solidFill>
              </a:rPr>
              <a:t>14:7   Saying with a loud voice, Fear God, and give glory to him; for the hour of his judgment is come: and worship him that made heaven, and earth, and the sea, and the fountains of waters. </a:t>
            </a:r>
            <a:endParaRPr lang="en-ZA" sz="3200" dirty="0">
              <a:solidFill>
                <a:srgbClr val="FF0000"/>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Babylon</a:t>
            </a:r>
            <a:endParaRPr lang="en-ZA" dirty="0"/>
          </a:p>
        </p:txBody>
      </p:sp>
      <p:sp>
        <p:nvSpPr>
          <p:cNvPr id="3" name="Content Placeholder 2"/>
          <p:cNvSpPr>
            <a:spLocks noGrp="1"/>
          </p:cNvSpPr>
          <p:nvPr>
            <p:ph idx="1"/>
          </p:nvPr>
        </p:nvSpPr>
        <p:spPr/>
        <p:txBody>
          <a:bodyPr/>
          <a:lstStyle/>
          <a:p>
            <a:r>
              <a:rPr lang="en-ZA" dirty="0" smtClean="0"/>
              <a:t>An ancient city on the left bank of the Euphrates, about 70 miles south of Bagdad. Babylon is the Greek form of Babel or </a:t>
            </a:r>
            <a:r>
              <a:rPr lang="en-ZA" dirty="0" err="1" smtClean="0"/>
              <a:t>Bab-ili</a:t>
            </a:r>
            <a:r>
              <a:rPr lang="en-ZA" dirty="0" smtClean="0"/>
              <a:t>, “the gate of the god” which again is Semitic translation of the original Sumerian name Ka-</a:t>
            </a:r>
            <a:r>
              <a:rPr lang="en-ZA" dirty="0" err="1" smtClean="0"/>
              <a:t>dimirra</a:t>
            </a:r>
            <a:r>
              <a:rPr lang="en-ZA" dirty="0" smtClean="0"/>
              <a:t>. The god was probably </a:t>
            </a:r>
            <a:r>
              <a:rPr lang="en-ZA" dirty="0" err="1" smtClean="0"/>
              <a:t>Merodach</a:t>
            </a:r>
            <a:r>
              <a:rPr lang="en-ZA" dirty="0" smtClean="0"/>
              <a:t> or </a:t>
            </a:r>
            <a:r>
              <a:rPr lang="en-ZA" dirty="0" err="1" smtClean="0"/>
              <a:t>Marduk</a:t>
            </a:r>
            <a:r>
              <a:rPr lang="en-ZA" dirty="0" smtClean="0"/>
              <a:t>, the divine patron of the city</a:t>
            </a:r>
          </a:p>
          <a:p>
            <a:pPr>
              <a:buNone/>
            </a:pPr>
            <a:r>
              <a:rPr lang="en-ZA" sz="1100" dirty="0" smtClean="0">
                <a:solidFill>
                  <a:srgbClr val="FF0000"/>
                </a:solidFill>
              </a:rPr>
              <a:t>The encyclopaedia Britannica. 1911, Eleventh edition</a:t>
            </a:r>
          </a:p>
          <a:p>
            <a:pPr>
              <a:buNone/>
            </a:pPr>
            <a:endParaRPr lang="en-ZA" dirty="0"/>
          </a:p>
        </p:txBody>
      </p:sp>
      <p:sp>
        <p:nvSpPr>
          <p:cNvPr id="4" name="Footer Placeholder 3"/>
          <p:cNvSpPr>
            <a:spLocks noGrp="1"/>
          </p:cNvSpPr>
          <p:nvPr>
            <p:ph type="ftr" sz="quarter" idx="11"/>
          </p:nvPr>
        </p:nvSpPr>
        <p:spPr/>
        <p:txBody>
          <a:bodyPr/>
          <a:lstStyle/>
          <a:p>
            <a:r>
              <a:rPr lang="en-ZA" smtClean="0"/>
              <a:t>MOSHABI MATHUBA</a:t>
            </a:r>
            <a:endParaRPr lang="en-ZA"/>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1026" name="Picture 2" descr="E:\Bible Art Gallery\Evangelistic Images\Crusade Images 404.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
        <p:nvSpPr>
          <p:cNvPr id="7" name="TextBox 6"/>
          <p:cNvSpPr txBox="1"/>
          <p:nvPr/>
        </p:nvSpPr>
        <p:spPr>
          <a:xfrm>
            <a:off x="500034" y="1214422"/>
            <a:ext cx="7286676" cy="369332"/>
          </a:xfrm>
          <a:prstGeom prst="rect">
            <a:avLst/>
          </a:prstGeom>
          <a:noFill/>
        </p:spPr>
        <p:txBody>
          <a:bodyPr wrap="square" rtlCol="0">
            <a:spAutoFit/>
          </a:bodyPr>
          <a:lstStyle/>
          <a:p>
            <a:endParaRPr lang="en-ZA" dirty="0"/>
          </a:p>
        </p:txBody>
      </p:sp>
      <p:sp>
        <p:nvSpPr>
          <p:cNvPr id="8" name="TextBox 7"/>
          <p:cNvSpPr txBox="1"/>
          <p:nvPr/>
        </p:nvSpPr>
        <p:spPr>
          <a:xfrm>
            <a:off x="500034" y="1214422"/>
            <a:ext cx="7572428" cy="369332"/>
          </a:xfrm>
          <a:prstGeom prst="rect">
            <a:avLst/>
          </a:prstGeom>
          <a:noFill/>
        </p:spPr>
        <p:txBody>
          <a:bodyPr wrap="square" rtlCol="0">
            <a:spAutoFit/>
          </a:bodyPr>
          <a:lstStyle/>
          <a:p>
            <a:r>
              <a:rPr lang="en-ZA" dirty="0" smtClean="0"/>
              <a:t> </a:t>
            </a:r>
            <a:endParaRPr lang="en-ZA" dirty="0"/>
          </a:p>
        </p:txBody>
      </p:sp>
      <p:sp>
        <p:nvSpPr>
          <p:cNvPr id="9" name="Rectangle 8"/>
          <p:cNvSpPr/>
          <p:nvPr/>
        </p:nvSpPr>
        <p:spPr>
          <a:xfrm>
            <a:off x="500034" y="0"/>
            <a:ext cx="8215370" cy="2031325"/>
          </a:xfrm>
          <a:prstGeom prst="rect">
            <a:avLst/>
          </a:prstGeom>
        </p:spPr>
        <p:txBody>
          <a:bodyPr wrap="square">
            <a:spAutoFit/>
          </a:bodyPr>
          <a:lstStyle/>
          <a:p>
            <a:r>
              <a:rPr lang="en-US" b="1" dirty="0" smtClean="0">
                <a:solidFill>
                  <a:srgbClr val="FFFF00"/>
                </a:solidFill>
              </a:rPr>
              <a:t>Daniel 3:1-6</a:t>
            </a:r>
            <a:r>
              <a:rPr lang="en-US" dirty="0" smtClean="0">
                <a:solidFill>
                  <a:srgbClr val="FFFF00"/>
                </a:solidFill>
              </a:rPr>
              <a:t>” Nebuchadnezzar the king </a:t>
            </a:r>
            <a:r>
              <a:rPr lang="en-US" b="1" dirty="0" smtClean="0">
                <a:solidFill>
                  <a:srgbClr val="FFFF00"/>
                </a:solidFill>
              </a:rPr>
              <a:t>made an image</a:t>
            </a:r>
            <a:r>
              <a:rPr lang="en-US" dirty="0" smtClean="0">
                <a:solidFill>
                  <a:srgbClr val="FFFF00"/>
                </a:solidFill>
              </a:rPr>
              <a:t>…the king sent to gather together the </a:t>
            </a:r>
            <a:r>
              <a:rPr lang="en-US" b="1" dirty="0" smtClean="0">
                <a:solidFill>
                  <a:srgbClr val="FFFF00"/>
                </a:solidFill>
              </a:rPr>
              <a:t>princes, the governors, and the captains, the judges, the treasurers, the counselors, the sheriffs</a:t>
            </a:r>
            <a:r>
              <a:rPr lang="en-US" dirty="0" smtClean="0">
                <a:solidFill>
                  <a:srgbClr val="FFFF00"/>
                </a:solidFill>
              </a:rPr>
              <a:t>…to come to the dedication of the </a:t>
            </a:r>
            <a:r>
              <a:rPr lang="en-US" b="1" dirty="0" smtClean="0">
                <a:solidFill>
                  <a:srgbClr val="FFFF00"/>
                </a:solidFill>
              </a:rPr>
              <a:t>image</a:t>
            </a:r>
            <a:r>
              <a:rPr lang="en-US" dirty="0" smtClean="0">
                <a:solidFill>
                  <a:srgbClr val="FFFF00"/>
                </a:solidFill>
              </a:rPr>
              <a:t>…Then a herald cried aloud, To you it is commanded</a:t>
            </a:r>
            <a:r>
              <a:rPr lang="en-US" b="1" dirty="0" smtClean="0">
                <a:solidFill>
                  <a:srgbClr val="FFFF00"/>
                </a:solidFill>
              </a:rPr>
              <a:t>, O people, nations, and languages,</a:t>
            </a:r>
            <a:r>
              <a:rPr lang="en-US" dirty="0" smtClean="0">
                <a:solidFill>
                  <a:srgbClr val="FFFF00"/>
                </a:solidFill>
              </a:rPr>
              <a:t> that at what </a:t>
            </a:r>
            <a:r>
              <a:rPr lang="en-US" b="1" dirty="0" smtClean="0">
                <a:solidFill>
                  <a:srgbClr val="FFFF00"/>
                </a:solidFill>
              </a:rPr>
              <a:t>time</a:t>
            </a:r>
            <a:r>
              <a:rPr lang="en-US" dirty="0" smtClean="0">
                <a:solidFill>
                  <a:srgbClr val="FFFF00"/>
                </a:solidFill>
              </a:rPr>
              <a:t> ye hear the sound</a:t>
            </a:r>
            <a:r>
              <a:rPr lang="en-US" b="1" dirty="0" smtClean="0">
                <a:solidFill>
                  <a:srgbClr val="FFFF00"/>
                </a:solidFill>
              </a:rPr>
              <a:t>…</a:t>
            </a:r>
            <a:r>
              <a:rPr lang="en-US" dirty="0" smtClean="0">
                <a:solidFill>
                  <a:srgbClr val="FFFF00"/>
                </a:solidFill>
              </a:rPr>
              <a:t>ye fall down</a:t>
            </a:r>
            <a:r>
              <a:rPr lang="en-US" b="1" dirty="0" smtClean="0">
                <a:solidFill>
                  <a:srgbClr val="FFFF00"/>
                </a:solidFill>
              </a:rPr>
              <a:t> and worship the golden image</a:t>
            </a:r>
            <a:r>
              <a:rPr lang="en-US" dirty="0" smtClean="0">
                <a:solidFill>
                  <a:srgbClr val="FFFF00"/>
                </a:solidFill>
              </a:rPr>
              <a:t>…whoso </a:t>
            </a:r>
            <a:r>
              <a:rPr lang="en-US" dirty="0" err="1" smtClean="0">
                <a:solidFill>
                  <a:srgbClr val="FFFF00"/>
                </a:solidFill>
              </a:rPr>
              <a:t>falleth</a:t>
            </a:r>
            <a:r>
              <a:rPr lang="en-US" dirty="0" smtClean="0">
                <a:solidFill>
                  <a:srgbClr val="FFFF00"/>
                </a:solidFill>
              </a:rPr>
              <a:t> not down and </a:t>
            </a:r>
            <a:r>
              <a:rPr lang="en-US" dirty="0" err="1" smtClean="0">
                <a:solidFill>
                  <a:srgbClr val="FFFF00"/>
                </a:solidFill>
              </a:rPr>
              <a:t>worshippeth</a:t>
            </a:r>
            <a:r>
              <a:rPr lang="en-US" b="1" dirty="0" smtClean="0">
                <a:solidFill>
                  <a:srgbClr val="FFFF00"/>
                </a:solidFill>
              </a:rPr>
              <a:t> </a:t>
            </a:r>
            <a:r>
              <a:rPr lang="en-US" dirty="0" smtClean="0">
                <a:solidFill>
                  <a:srgbClr val="FFFF00"/>
                </a:solidFill>
              </a:rPr>
              <a:t>shall the same hour</a:t>
            </a:r>
            <a:r>
              <a:rPr lang="en-US" b="1" dirty="0" smtClean="0">
                <a:solidFill>
                  <a:srgbClr val="FFFF00"/>
                </a:solidFill>
              </a:rPr>
              <a:t> be cast into the midst of a burning fiery furnace</a:t>
            </a:r>
            <a:r>
              <a:rPr lang="en-US" dirty="0" smtClean="0">
                <a:solidFill>
                  <a:srgbClr val="FFFF00"/>
                </a:solidFill>
              </a:rPr>
              <a:t>...”</a:t>
            </a:r>
            <a:endParaRPr lang="en-ZA" dirty="0">
              <a:solidFill>
                <a:srgbClr val="FFFF00"/>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1026" name="Picture 2" descr="E:\Bible Art Gallery\Evangelistic Images\Crusade Images 404.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
        <p:nvSpPr>
          <p:cNvPr id="7" name="TextBox 6"/>
          <p:cNvSpPr txBox="1"/>
          <p:nvPr/>
        </p:nvSpPr>
        <p:spPr>
          <a:xfrm>
            <a:off x="500034" y="1214422"/>
            <a:ext cx="7286676" cy="369332"/>
          </a:xfrm>
          <a:prstGeom prst="rect">
            <a:avLst/>
          </a:prstGeom>
          <a:noFill/>
        </p:spPr>
        <p:txBody>
          <a:bodyPr wrap="square" rtlCol="0">
            <a:spAutoFit/>
          </a:bodyPr>
          <a:lstStyle/>
          <a:p>
            <a:endParaRPr lang="en-ZA" dirty="0"/>
          </a:p>
        </p:txBody>
      </p:sp>
      <p:sp>
        <p:nvSpPr>
          <p:cNvPr id="8" name="TextBox 7"/>
          <p:cNvSpPr txBox="1"/>
          <p:nvPr/>
        </p:nvSpPr>
        <p:spPr>
          <a:xfrm>
            <a:off x="500034" y="1214422"/>
            <a:ext cx="7572428" cy="369332"/>
          </a:xfrm>
          <a:prstGeom prst="rect">
            <a:avLst/>
          </a:prstGeom>
          <a:noFill/>
        </p:spPr>
        <p:txBody>
          <a:bodyPr wrap="square" rtlCol="0">
            <a:spAutoFit/>
          </a:bodyPr>
          <a:lstStyle/>
          <a:p>
            <a:r>
              <a:rPr lang="en-ZA" dirty="0" smtClean="0"/>
              <a:t> </a:t>
            </a:r>
            <a:endParaRPr lang="en-ZA" dirty="0"/>
          </a:p>
        </p:txBody>
      </p:sp>
      <p:sp>
        <p:nvSpPr>
          <p:cNvPr id="9" name="Rectangle 8"/>
          <p:cNvSpPr/>
          <p:nvPr/>
        </p:nvSpPr>
        <p:spPr>
          <a:xfrm>
            <a:off x="500034" y="0"/>
            <a:ext cx="8215370" cy="2308324"/>
          </a:xfrm>
          <a:prstGeom prst="rect">
            <a:avLst/>
          </a:prstGeom>
        </p:spPr>
        <p:txBody>
          <a:bodyPr wrap="square">
            <a:spAutoFit/>
          </a:bodyPr>
          <a:lstStyle/>
          <a:p>
            <a:r>
              <a:rPr lang="en-ZA" dirty="0" smtClean="0">
                <a:solidFill>
                  <a:srgbClr val="FFFF00"/>
                </a:solidFill>
              </a:rPr>
              <a:t>Dan 5:1-4   Belshazzar the king made a great feast to a thousand of his lords, and drank wine before the thousand. Belshazzar, whiles he tasted the wine, commanded to bring the golden and silver vessels which his father Nebuchadnezzar had taken out of the temple which [was] in Jerusalem; that the king, and his princes, his wives, and his concubines, might drink therein. Then they brought the golden vessels that were taken out of the temple of the house of God which [was] at Jerusalem; and the king, and his princes, his wives, and his concubines, drank in </a:t>
            </a:r>
            <a:r>
              <a:rPr lang="en-ZA" dirty="0" err="1" smtClean="0">
                <a:solidFill>
                  <a:srgbClr val="FFFF00"/>
                </a:solidFill>
              </a:rPr>
              <a:t>them.They</a:t>
            </a:r>
            <a:r>
              <a:rPr lang="en-ZA" dirty="0" smtClean="0">
                <a:solidFill>
                  <a:srgbClr val="FFFF00"/>
                </a:solidFill>
              </a:rPr>
              <a:t> drank wine, and praised the gods of gold, and of silver, of </a:t>
            </a:r>
            <a:r>
              <a:rPr lang="en-ZA" dirty="0" smtClean="0">
                <a:solidFill>
                  <a:srgbClr val="FF0000"/>
                </a:solidFill>
              </a:rPr>
              <a:t>brass, of iron, of wood, and of stone. </a:t>
            </a:r>
            <a:endParaRPr lang="en-ZA" dirty="0">
              <a:solidFill>
                <a:srgbClr val="FF0000"/>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1026" name="Picture 2" descr="E:\Bible Art Gallery\Evangelistic Images\Crusade Images 404.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
        <p:nvSpPr>
          <p:cNvPr id="7" name="TextBox 6"/>
          <p:cNvSpPr txBox="1"/>
          <p:nvPr/>
        </p:nvSpPr>
        <p:spPr>
          <a:xfrm>
            <a:off x="500034" y="1214422"/>
            <a:ext cx="7286676" cy="369332"/>
          </a:xfrm>
          <a:prstGeom prst="rect">
            <a:avLst/>
          </a:prstGeom>
          <a:noFill/>
        </p:spPr>
        <p:txBody>
          <a:bodyPr wrap="square" rtlCol="0">
            <a:spAutoFit/>
          </a:bodyPr>
          <a:lstStyle/>
          <a:p>
            <a:endParaRPr lang="en-ZA" dirty="0"/>
          </a:p>
        </p:txBody>
      </p:sp>
      <p:sp>
        <p:nvSpPr>
          <p:cNvPr id="8" name="TextBox 7"/>
          <p:cNvSpPr txBox="1"/>
          <p:nvPr/>
        </p:nvSpPr>
        <p:spPr>
          <a:xfrm>
            <a:off x="500034" y="1214422"/>
            <a:ext cx="7572428" cy="369332"/>
          </a:xfrm>
          <a:prstGeom prst="rect">
            <a:avLst/>
          </a:prstGeom>
          <a:noFill/>
        </p:spPr>
        <p:txBody>
          <a:bodyPr wrap="square" rtlCol="0">
            <a:spAutoFit/>
          </a:bodyPr>
          <a:lstStyle/>
          <a:p>
            <a:r>
              <a:rPr lang="en-ZA" dirty="0" smtClean="0"/>
              <a:t> </a:t>
            </a:r>
            <a:endParaRPr lang="en-ZA" dirty="0"/>
          </a:p>
        </p:txBody>
      </p:sp>
      <p:sp>
        <p:nvSpPr>
          <p:cNvPr id="10" name="Rectangle 9"/>
          <p:cNvSpPr/>
          <p:nvPr/>
        </p:nvSpPr>
        <p:spPr>
          <a:xfrm>
            <a:off x="0" y="0"/>
            <a:ext cx="9144000" cy="2308324"/>
          </a:xfrm>
          <a:prstGeom prst="rect">
            <a:avLst/>
          </a:prstGeom>
        </p:spPr>
        <p:txBody>
          <a:bodyPr wrap="square">
            <a:spAutoFit/>
          </a:bodyPr>
          <a:lstStyle/>
          <a:p>
            <a:r>
              <a:rPr lang="en-ZA" dirty="0" smtClean="0"/>
              <a:t> </a:t>
            </a:r>
            <a:r>
              <a:rPr lang="en-ZA" dirty="0" smtClean="0">
                <a:solidFill>
                  <a:srgbClr val="FFFF00"/>
                </a:solidFill>
              </a:rPr>
              <a:t>Gen</a:t>
            </a:r>
          </a:p>
          <a:p>
            <a:r>
              <a:rPr lang="en-ZA" dirty="0" smtClean="0">
                <a:solidFill>
                  <a:srgbClr val="FFFF00"/>
                </a:solidFill>
              </a:rPr>
              <a:t>11:1-5   And the whole earth was of one language, and of one speech. And it came to pass, as they journeyed from the east, that they found a plain in the land of Shinar; and they dwelt there. And they said one to another, Go to, let us make brick, and burn them thoroughly. And they had brick for stone, and slime had they for mortar.  And they said, Go to, let us build us a city and a tower, whose top [may reach] unto heaven; and let us make us a name, lest we be scattered abroad upon the face of the whole earth.  And the LORD came down to see the city and the tower, which the children of men </a:t>
            </a:r>
            <a:r>
              <a:rPr lang="en-ZA" dirty="0" err="1" smtClean="0">
                <a:solidFill>
                  <a:srgbClr val="FFFF00"/>
                </a:solidFill>
              </a:rPr>
              <a:t>builded</a:t>
            </a:r>
            <a:r>
              <a:rPr lang="en-ZA" dirty="0" smtClean="0">
                <a:solidFill>
                  <a:srgbClr val="FFFF00"/>
                </a:solidFill>
              </a:rPr>
              <a:t>. </a:t>
            </a:r>
            <a:endParaRPr lang="en-ZA" dirty="0">
              <a:solidFill>
                <a:srgbClr val="FFFF00"/>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1026" name="Picture 2" descr="E:\Bible Art Gallery\Evangelistic Images\Crusade Images 404.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
        <p:nvSpPr>
          <p:cNvPr id="7" name="TextBox 6"/>
          <p:cNvSpPr txBox="1"/>
          <p:nvPr/>
        </p:nvSpPr>
        <p:spPr>
          <a:xfrm>
            <a:off x="500034" y="1214422"/>
            <a:ext cx="7286676" cy="369332"/>
          </a:xfrm>
          <a:prstGeom prst="rect">
            <a:avLst/>
          </a:prstGeom>
          <a:noFill/>
        </p:spPr>
        <p:txBody>
          <a:bodyPr wrap="square" rtlCol="0">
            <a:spAutoFit/>
          </a:bodyPr>
          <a:lstStyle/>
          <a:p>
            <a:endParaRPr lang="en-ZA" dirty="0"/>
          </a:p>
        </p:txBody>
      </p:sp>
      <p:sp>
        <p:nvSpPr>
          <p:cNvPr id="8" name="TextBox 7"/>
          <p:cNvSpPr txBox="1"/>
          <p:nvPr/>
        </p:nvSpPr>
        <p:spPr>
          <a:xfrm>
            <a:off x="500034" y="1214422"/>
            <a:ext cx="7572428" cy="369332"/>
          </a:xfrm>
          <a:prstGeom prst="rect">
            <a:avLst/>
          </a:prstGeom>
          <a:noFill/>
        </p:spPr>
        <p:txBody>
          <a:bodyPr wrap="square" rtlCol="0">
            <a:spAutoFit/>
          </a:bodyPr>
          <a:lstStyle/>
          <a:p>
            <a:r>
              <a:rPr lang="en-ZA" dirty="0" smtClean="0"/>
              <a:t> </a:t>
            </a:r>
            <a:endParaRPr lang="en-ZA" dirty="0"/>
          </a:p>
        </p:txBody>
      </p:sp>
      <p:sp>
        <p:nvSpPr>
          <p:cNvPr id="10" name="Rectangle 9"/>
          <p:cNvSpPr/>
          <p:nvPr/>
        </p:nvSpPr>
        <p:spPr>
          <a:xfrm>
            <a:off x="0" y="0"/>
            <a:ext cx="9144000" cy="2308324"/>
          </a:xfrm>
          <a:prstGeom prst="rect">
            <a:avLst/>
          </a:prstGeom>
        </p:spPr>
        <p:txBody>
          <a:bodyPr wrap="square">
            <a:spAutoFit/>
          </a:bodyPr>
          <a:lstStyle/>
          <a:p>
            <a:r>
              <a:rPr lang="en-ZA" dirty="0" smtClean="0">
                <a:solidFill>
                  <a:srgbClr val="FFFF00"/>
                </a:solidFill>
              </a:rPr>
              <a:t>Gen </a:t>
            </a:r>
          </a:p>
          <a:p>
            <a:r>
              <a:rPr lang="en-ZA" dirty="0" smtClean="0">
                <a:solidFill>
                  <a:srgbClr val="FFFF00"/>
                </a:solidFill>
              </a:rPr>
              <a:t>  11:6-9   And the LORD said, Behold, the people [is] one, and they have all one language; and this they begin to do: and now nothing will be restrained from them, which they have imagined to do.  Go to, let us go down, and there confound their language, that they may not understand one another's speech.  So the LORD scattered them abroad from thence upon the face of all the earth: and they left off to build the city.  Therefore is the name of it called Babel; because the LORD did there confound the language of all the earth: and from thence did the LORD scatter them abroad upon the face of all the earth. </a:t>
            </a:r>
            <a:endParaRPr lang="en-ZA" dirty="0">
              <a:solidFill>
                <a:srgbClr val="FFFF00"/>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Babylon</a:t>
            </a:r>
            <a:endParaRPr lang="en-ZA" dirty="0"/>
          </a:p>
        </p:txBody>
      </p:sp>
      <p:sp>
        <p:nvSpPr>
          <p:cNvPr id="3" name="Content Placeholder 2"/>
          <p:cNvSpPr>
            <a:spLocks noGrp="1"/>
          </p:cNvSpPr>
          <p:nvPr>
            <p:ph idx="1"/>
          </p:nvPr>
        </p:nvSpPr>
        <p:spPr/>
        <p:txBody>
          <a:bodyPr/>
          <a:lstStyle/>
          <a:p>
            <a:r>
              <a:rPr lang="en-ZA" dirty="0" smtClean="0"/>
              <a:t>Nebuchadnezzar</a:t>
            </a:r>
          </a:p>
          <a:p>
            <a:pPr>
              <a:buNone/>
            </a:pPr>
            <a:r>
              <a:rPr lang="en-ZA" dirty="0" smtClean="0"/>
              <a:t> acting in defiance of the interpretation dream in Dan 2</a:t>
            </a:r>
          </a:p>
          <a:p>
            <a:r>
              <a:rPr lang="en-ZA" dirty="0" smtClean="0"/>
              <a:t>Belshazzar</a:t>
            </a:r>
          </a:p>
          <a:p>
            <a:pPr>
              <a:buNone/>
            </a:pPr>
            <a:r>
              <a:rPr lang="en-ZA" dirty="0" smtClean="0"/>
              <a:t>Defilement of God’s utensil and </a:t>
            </a:r>
            <a:r>
              <a:rPr lang="en-ZA" dirty="0" err="1" smtClean="0"/>
              <a:t>belettling</a:t>
            </a:r>
            <a:r>
              <a:rPr lang="en-ZA" dirty="0" smtClean="0"/>
              <a:t> Him in relation to his gods</a:t>
            </a:r>
          </a:p>
          <a:p>
            <a:r>
              <a:rPr lang="en-ZA" dirty="0" smtClean="0"/>
              <a:t>After the flood</a:t>
            </a:r>
          </a:p>
          <a:p>
            <a:pPr>
              <a:buNone/>
            </a:pPr>
            <a:r>
              <a:rPr lang="en-ZA" dirty="0" smtClean="0"/>
              <a:t>Wanted to out smart God</a:t>
            </a:r>
          </a:p>
          <a:p>
            <a:endParaRPr lang="en-ZA" dirty="0"/>
          </a:p>
        </p:txBody>
      </p:sp>
      <p:sp>
        <p:nvSpPr>
          <p:cNvPr id="4" name="Footer Placeholder 3"/>
          <p:cNvSpPr>
            <a:spLocks noGrp="1"/>
          </p:cNvSpPr>
          <p:nvPr>
            <p:ph type="ftr" sz="quarter" idx="11"/>
          </p:nvPr>
        </p:nvSpPr>
        <p:spPr/>
        <p:txBody>
          <a:bodyPr/>
          <a:lstStyle/>
          <a:p>
            <a:r>
              <a:rPr lang="en-ZA" smtClean="0"/>
              <a:t>MOSHABI MATHUBA</a:t>
            </a:r>
            <a:endParaRPr lang="en-ZA"/>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Babylon</a:t>
            </a:r>
            <a:endParaRPr lang="en-ZA" dirty="0"/>
          </a:p>
        </p:txBody>
      </p:sp>
      <p:sp>
        <p:nvSpPr>
          <p:cNvPr id="3" name="Content Placeholder 2"/>
          <p:cNvSpPr>
            <a:spLocks noGrp="1"/>
          </p:cNvSpPr>
          <p:nvPr>
            <p:ph idx="1"/>
          </p:nvPr>
        </p:nvSpPr>
        <p:spPr/>
        <p:txBody>
          <a:bodyPr/>
          <a:lstStyle/>
          <a:p>
            <a:pPr>
              <a:buNone/>
            </a:pPr>
            <a:r>
              <a:rPr lang="en-ZA" dirty="0" smtClean="0"/>
              <a:t>Characteristics</a:t>
            </a:r>
          </a:p>
          <a:p>
            <a:endParaRPr lang="en-ZA" dirty="0" smtClean="0"/>
          </a:p>
          <a:p>
            <a:r>
              <a:rPr lang="en-ZA" dirty="0" smtClean="0"/>
              <a:t>Defiance of God and His ways/judgements</a:t>
            </a:r>
          </a:p>
          <a:p>
            <a:endParaRPr lang="en-ZA" dirty="0" smtClean="0"/>
          </a:p>
          <a:p>
            <a:r>
              <a:rPr lang="en-ZA" dirty="0" smtClean="0"/>
              <a:t>Man made initiations</a:t>
            </a:r>
          </a:p>
          <a:p>
            <a:endParaRPr lang="en-ZA" dirty="0" smtClean="0"/>
          </a:p>
          <a:p>
            <a:r>
              <a:rPr lang="en-ZA" dirty="0" smtClean="0"/>
              <a:t>An amalgam of state and religion</a:t>
            </a:r>
          </a:p>
          <a:p>
            <a:endParaRPr lang="en-ZA" dirty="0" smtClean="0"/>
          </a:p>
          <a:p>
            <a:r>
              <a:rPr lang="en-ZA" dirty="0" smtClean="0"/>
              <a:t>Includes all people or at least their leadership</a:t>
            </a:r>
          </a:p>
          <a:p>
            <a:endParaRPr lang="en-ZA" dirty="0"/>
          </a:p>
        </p:txBody>
      </p:sp>
      <p:sp>
        <p:nvSpPr>
          <p:cNvPr id="4" name="Footer Placeholder 3"/>
          <p:cNvSpPr>
            <a:spLocks noGrp="1"/>
          </p:cNvSpPr>
          <p:nvPr>
            <p:ph type="ftr" sz="quarter" idx="11"/>
          </p:nvPr>
        </p:nvSpPr>
        <p:spPr/>
        <p:txBody>
          <a:bodyPr/>
          <a:lstStyle/>
          <a:p>
            <a:r>
              <a:rPr lang="en-ZA" smtClean="0"/>
              <a:t>MOSHABI MATHUBA</a:t>
            </a:r>
            <a:endParaRPr lang="en-ZA"/>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Wine</a:t>
            </a:r>
            <a:endParaRPr lang="en-ZA" dirty="0"/>
          </a:p>
        </p:txBody>
      </p:sp>
      <p:sp>
        <p:nvSpPr>
          <p:cNvPr id="3" name="Content Placeholder 2"/>
          <p:cNvSpPr>
            <a:spLocks noGrp="1"/>
          </p:cNvSpPr>
          <p:nvPr>
            <p:ph idx="1"/>
          </p:nvPr>
        </p:nvSpPr>
        <p:spPr/>
        <p:txBody>
          <a:bodyPr/>
          <a:lstStyle/>
          <a:p>
            <a:r>
              <a:rPr lang="en-ZA" dirty="0" smtClean="0"/>
              <a:t>Isa 28:7   But they also have erred through wine, and through strong drink are out of the way; the priest and the prophet have erred through strong drink, they are swallowed up of wine, they are out of the way through strong drink; they err in vision, they stumble [in] judgment.</a:t>
            </a:r>
          </a:p>
          <a:p>
            <a:endParaRPr lang="en-ZA" dirty="0"/>
          </a:p>
        </p:txBody>
      </p:sp>
      <p:sp>
        <p:nvSpPr>
          <p:cNvPr id="4" name="Footer Placeholder 3"/>
          <p:cNvSpPr>
            <a:spLocks noGrp="1"/>
          </p:cNvSpPr>
          <p:nvPr>
            <p:ph type="ftr" sz="quarter" idx="11"/>
          </p:nvPr>
        </p:nvSpPr>
        <p:spPr/>
        <p:txBody>
          <a:bodyPr/>
          <a:lstStyle/>
          <a:p>
            <a:r>
              <a:rPr lang="en-ZA" smtClean="0"/>
              <a:t>MOSHABI MATHUBA</a:t>
            </a:r>
            <a:endParaRPr lang="en-ZA"/>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Wine</a:t>
            </a:r>
            <a:endParaRPr lang="en-ZA" dirty="0"/>
          </a:p>
        </p:txBody>
      </p:sp>
      <p:sp>
        <p:nvSpPr>
          <p:cNvPr id="3" name="Content Placeholder 2"/>
          <p:cNvSpPr>
            <a:spLocks noGrp="1"/>
          </p:cNvSpPr>
          <p:nvPr>
            <p:ph idx="1"/>
          </p:nvPr>
        </p:nvSpPr>
        <p:spPr/>
        <p:txBody>
          <a:bodyPr/>
          <a:lstStyle/>
          <a:p>
            <a:r>
              <a:rPr lang="en-ZA" dirty="0" smtClean="0"/>
              <a:t>Matt 22:29   Jesus answered and said unto them, Ye do err, not knowing the scriptures, nor the power of God</a:t>
            </a:r>
            <a:endParaRPr lang="en-ZA" dirty="0"/>
          </a:p>
        </p:txBody>
      </p:sp>
      <p:sp>
        <p:nvSpPr>
          <p:cNvPr id="4" name="Footer Placeholder 3"/>
          <p:cNvSpPr>
            <a:spLocks noGrp="1"/>
          </p:cNvSpPr>
          <p:nvPr>
            <p:ph type="ftr" sz="quarter" idx="11"/>
          </p:nvPr>
        </p:nvSpPr>
        <p:spPr/>
        <p:txBody>
          <a:bodyPr/>
          <a:lstStyle/>
          <a:p>
            <a:r>
              <a:rPr lang="en-ZA" smtClean="0"/>
              <a:t>MOSHABI MATHUBA</a:t>
            </a:r>
            <a:endParaRPr lang="en-ZA"/>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Wine</a:t>
            </a:r>
            <a:endParaRPr lang="en-ZA" dirty="0"/>
          </a:p>
        </p:txBody>
      </p:sp>
      <p:sp>
        <p:nvSpPr>
          <p:cNvPr id="3" name="Content Placeholder 2"/>
          <p:cNvSpPr>
            <a:spLocks noGrp="1"/>
          </p:cNvSpPr>
          <p:nvPr>
            <p:ph idx="1"/>
          </p:nvPr>
        </p:nvSpPr>
        <p:spPr/>
        <p:txBody>
          <a:bodyPr/>
          <a:lstStyle/>
          <a:p>
            <a:r>
              <a:rPr lang="en-ZA" dirty="0" smtClean="0"/>
              <a:t>Matt 9:17   Neither do men put new wine into old bottles: else the bottles break, and the wine </a:t>
            </a:r>
            <a:r>
              <a:rPr lang="en-ZA" dirty="0" err="1" smtClean="0"/>
              <a:t>runneth</a:t>
            </a:r>
            <a:r>
              <a:rPr lang="en-ZA" dirty="0" smtClean="0"/>
              <a:t> out, and the bottles perish: but they put new wine into new bottles, and both are preserved.</a:t>
            </a:r>
            <a:endParaRPr lang="en-ZA" dirty="0"/>
          </a:p>
        </p:txBody>
      </p:sp>
      <p:sp>
        <p:nvSpPr>
          <p:cNvPr id="4" name="Footer Placeholder 3"/>
          <p:cNvSpPr>
            <a:spLocks noGrp="1"/>
          </p:cNvSpPr>
          <p:nvPr>
            <p:ph type="ftr" sz="quarter" idx="11"/>
          </p:nvPr>
        </p:nvSpPr>
        <p:spPr/>
        <p:txBody>
          <a:bodyPr/>
          <a:lstStyle/>
          <a:p>
            <a:r>
              <a:rPr lang="en-ZA" smtClean="0"/>
              <a:t>MOSHABI MATHUBA</a:t>
            </a:r>
            <a:endParaRPr lang="en-ZA"/>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1026" name="Picture 2" descr="E:\Bible Art Gallery\Evangelistic Images\Crusade Images 404.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
        <p:nvSpPr>
          <p:cNvPr id="6" name="TextBox 5"/>
          <p:cNvSpPr txBox="1"/>
          <p:nvPr/>
        </p:nvSpPr>
        <p:spPr>
          <a:xfrm>
            <a:off x="357158" y="428604"/>
            <a:ext cx="6215106" cy="646331"/>
          </a:xfrm>
          <a:prstGeom prst="rect">
            <a:avLst/>
          </a:prstGeom>
          <a:noFill/>
        </p:spPr>
        <p:txBody>
          <a:bodyPr wrap="square" rtlCol="0">
            <a:spAutoFit/>
          </a:bodyPr>
          <a:lstStyle/>
          <a:p>
            <a:r>
              <a:rPr lang="en-ZA" sz="3600" dirty="0" smtClean="0">
                <a:solidFill>
                  <a:schemeClr val="bg1"/>
                </a:solidFill>
              </a:rPr>
              <a:t>Rev 14</a:t>
            </a:r>
            <a:endParaRPr lang="en-ZA" sz="3600" dirty="0">
              <a:solidFill>
                <a:schemeClr val="bg1"/>
              </a:solidFill>
            </a:endParaRPr>
          </a:p>
        </p:txBody>
      </p:sp>
      <p:sp>
        <p:nvSpPr>
          <p:cNvPr id="7" name="TextBox 6"/>
          <p:cNvSpPr txBox="1"/>
          <p:nvPr/>
        </p:nvSpPr>
        <p:spPr>
          <a:xfrm>
            <a:off x="428596" y="1142984"/>
            <a:ext cx="7715304" cy="2062103"/>
          </a:xfrm>
          <a:prstGeom prst="rect">
            <a:avLst/>
          </a:prstGeom>
          <a:noFill/>
        </p:spPr>
        <p:txBody>
          <a:bodyPr wrap="square" rtlCol="0">
            <a:spAutoFit/>
          </a:bodyPr>
          <a:lstStyle/>
          <a:p>
            <a:r>
              <a:rPr lang="en-ZA" sz="3200" dirty="0" smtClean="0">
                <a:solidFill>
                  <a:srgbClr val="FF0000"/>
                </a:solidFill>
              </a:rPr>
              <a:t> 14:8   And there followed another angel, saying, Babylon is fallen, is fallen, that great city, because she made all nations drink of the wine of the wrath of her fornication. </a:t>
            </a:r>
            <a:endParaRPr lang="en-ZA" sz="3200" dirty="0">
              <a:solidFill>
                <a:srgbClr val="FF0000"/>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Wine</a:t>
            </a:r>
            <a:endParaRPr lang="en-ZA" dirty="0"/>
          </a:p>
        </p:txBody>
      </p:sp>
      <p:sp>
        <p:nvSpPr>
          <p:cNvPr id="3" name="Content Placeholder 2"/>
          <p:cNvSpPr>
            <a:spLocks noGrp="1"/>
          </p:cNvSpPr>
          <p:nvPr>
            <p:ph idx="1"/>
          </p:nvPr>
        </p:nvSpPr>
        <p:spPr/>
        <p:txBody>
          <a:bodyPr/>
          <a:lstStyle/>
          <a:p>
            <a:r>
              <a:rPr lang="en-ZA" dirty="0" smtClean="0"/>
              <a:t>Rev 6:6   And I heard a voice in the midst of the four beasts say, A measure of wheat for a penny, and three measures of barley for a penny; and [see] thou hurt not the oil and the wine.</a:t>
            </a:r>
          </a:p>
          <a:p>
            <a:endParaRPr lang="en-ZA" dirty="0"/>
          </a:p>
        </p:txBody>
      </p:sp>
      <p:sp>
        <p:nvSpPr>
          <p:cNvPr id="4" name="Footer Placeholder 3"/>
          <p:cNvSpPr>
            <a:spLocks noGrp="1"/>
          </p:cNvSpPr>
          <p:nvPr>
            <p:ph type="ftr" sz="quarter" idx="11"/>
          </p:nvPr>
        </p:nvSpPr>
        <p:spPr/>
        <p:txBody>
          <a:bodyPr/>
          <a:lstStyle/>
          <a:p>
            <a:r>
              <a:rPr lang="en-ZA" smtClean="0"/>
              <a:t>MOSHABI MATHUBA</a:t>
            </a:r>
            <a:endParaRPr lang="en-ZA"/>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Wine</a:t>
            </a:r>
            <a:endParaRPr lang="en-ZA" dirty="0"/>
          </a:p>
        </p:txBody>
      </p:sp>
      <p:sp>
        <p:nvSpPr>
          <p:cNvPr id="3" name="Content Placeholder 2"/>
          <p:cNvSpPr>
            <a:spLocks noGrp="1"/>
          </p:cNvSpPr>
          <p:nvPr>
            <p:ph idx="1"/>
          </p:nvPr>
        </p:nvSpPr>
        <p:spPr/>
        <p:txBody>
          <a:bodyPr/>
          <a:lstStyle/>
          <a:p>
            <a:r>
              <a:rPr lang="en-US" b="1" dirty="0" smtClean="0"/>
              <a:t>Wine</a:t>
            </a:r>
            <a:r>
              <a:rPr lang="en-US" dirty="0" smtClean="0"/>
              <a:t> is therefore a symbol of doctrines</a:t>
            </a:r>
            <a:endParaRPr lang="en-ZA" dirty="0" smtClean="0"/>
          </a:p>
          <a:p>
            <a:endParaRPr lang="en-ZA" dirty="0"/>
          </a:p>
        </p:txBody>
      </p:sp>
      <p:sp>
        <p:nvSpPr>
          <p:cNvPr id="4" name="Footer Placeholder 3"/>
          <p:cNvSpPr>
            <a:spLocks noGrp="1"/>
          </p:cNvSpPr>
          <p:nvPr>
            <p:ph type="ftr" sz="quarter" idx="11"/>
          </p:nvPr>
        </p:nvSpPr>
        <p:spPr/>
        <p:txBody>
          <a:bodyPr/>
          <a:lstStyle/>
          <a:p>
            <a:r>
              <a:rPr lang="en-ZA" smtClean="0"/>
              <a:t>MOSHABI MATHUBA</a:t>
            </a:r>
            <a:endParaRPr lang="en-ZA"/>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7" name="TextBox 6"/>
          <p:cNvSpPr txBox="1"/>
          <p:nvPr/>
        </p:nvSpPr>
        <p:spPr>
          <a:xfrm>
            <a:off x="285720" y="285728"/>
            <a:ext cx="3929090" cy="4524315"/>
          </a:xfrm>
          <a:prstGeom prst="rect">
            <a:avLst/>
          </a:prstGeom>
          <a:noFill/>
        </p:spPr>
        <p:txBody>
          <a:bodyPr wrap="square" rtlCol="0">
            <a:spAutoFit/>
          </a:bodyPr>
          <a:lstStyle/>
          <a:p>
            <a:r>
              <a:rPr lang="en-US" b="1" dirty="0" smtClean="0">
                <a:solidFill>
                  <a:schemeClr val="bg1"/>
                </a:solidFill>
              </a:rPr>
              <a:t>FORNICATION</a:t>
            </a:r>
          </a:p>
          <a:p>
            <a:endParaRPr lang="en-US" b="1" dirty="0" smtClean="0">
              <a:solidFill>
                <a:schemeClr val="bg1"/>
              </a:solidFill>
            </a:endParaRPr>
          </a:p>
          <a:p>
            <a:r>
              <a:rPr lang="en-US" dirty="0" smtClean="0">
                <a:solidFill>
                  <a:schemeClr val="bg1"/>
                </a:solidFill>
              </a:rPr>
              <a:t>Revelation 2:20</a:t>
            </a:r>
          </a:p>
          <a:p>
            <a:r>
              <a:rPr lang="en-US" dirty="0" smtClean="0">
                <a:solidFill>
                  <a:schemeClr val="bg1"/>
                </a:solidFill>
              </a:rPr>
              <a:t> 1 Kings 21:25; 16:31 </a:t>
            </a:r>
          </a:p>
          <a:p>
            <a:r>
              <a:rPr lang="en-US" dirty="0" smtClean="0">
                <a:solidFill>
                  <a:schemeClr val="bg1"/>
                </a:solidFill>
              </a:rPr>
              <a:t> 2 Kings 9:22</a:t>
            </a:r>
          </a:p>
          <a:p>
            <a:r>
              <a:rPr lang="en-US" dirty="0" smtClean="0">
                <a:solidFill>
                  <a:schemeClr val="bg1"/>
                </a:solidFill>
              </a:rPr>
              <a:t> 2 </a:t>
            </a:r>
            <a:r>
              <a:rPr lang="en-US" dirty="0" err="1" smtClean="0">
                <a:solidFill>
                  <a:schemeClr val="bg1"/>
                </a:solidFill>
              </a:rPr>
              <a:t>Chro</a:t>
            </a:r>
            <a:r>
              <a:rPr lang="en-US" dirty="0" smtClean="0">
                <a:solidFill>
                  <a:schemeClr val="bg1"/>
                </a:solidFill>
              </a:rPr>
              <a:t> 21:11</a:t>
            </a:r>
          </a:p>
          <a:p>
            <a:r>
              <a:rPr lang="en-US" dirty="0" smtClean="0">
                <a:solidFill>
                  <a:schemeClr val="bg1"/>
                </a:solidFill>
              </a:rPr>
              <a:t> Ezek 16:29</a:t>
            </a:r>
          </a:p>
          <a:p>
            <a:r>
              <a:rPr lang="en-US" dirty="0" smtClean="0">
                <a:solidFill>
                  <a:schemeClr val="bg1"/>
                </a:solidFill>
              </a:rPr>
              <a:t> Hosea 1:2</a:t>
            </a:r>
          </a:p>
          <a:p>
            <a:endParaRPr lang="en-US" b="1" dirty="0" smtClean="0">
              <a:solidFill>
                <a:schemeClr val="bg1"/>
              </a:solidFill>
            </a:endParaRPr>
          </a:p>
          <a:p>
            <a:r>
              <a:rPr lang="en-US" b="1" dirty="0" smtClean="0">
                <a:solidFill>
                  <a:schemeClr val="bg1"/>
                </a:solidFill>
              </a:rPr>
              <a:t>Fornication</a:t>
            </a:r>
            <a:r>
              <a:rPr lang="en-US" dirty="0" smtClean="0">
                <a:solidFill>
                  <a:schemeClr val="bg1"/>
                </a:solidFill>
              </a:rPr>
              <a:t> is a symbol worship of other gods</a:t>
            </a:r>
          </a:p>
          <a:p>
            <a:endParaRPr lang="en-US" dirty="0" smtClean="0">
              <a:solidFill>
                <a:schemeClr val="bg1"/>
              </a:solidFill>
            </a:endParaRPr>
          </a:p>
          <a:p>
            <a:r>
              <a:rPr lang="en-US" dirty="0" smtClean="0">
                <a:solidFill>
                  <a:schemeClr val="bg1"/>
                </a:solidFill>
              </a:rPr>
              <a:t>(wrath in this case refers  to intense passion) </a:t>
            </a:r>
          </a:p>
          <a:p>
            <a:endParaRPr lang="en-US" dirty="0" smtClean="0">
              <a:solidFill>
                <a:schemeClr val="bg1"/>
              </a:solidFill>
            </a:endParaRPr>
          </a:p>
          <a:p>
            <a:r>
              <a:rPr lang="en-ZA" dirty="0" smtClean="0">
                <a:solidFill>
                  <a:schemeClr val="bg1"/>
                </a:solidFill>
              </a:rPr>
              <a:t>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4098" name="Picture 2" descr="E:\Bible Art Gallery\Evangelistic Images\Crusade Images 1044.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643702" y="6488668"/>
            <a:ext cx="300039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8" name="TextBox 7"/>
          <p:cNvSpPr txBox="1"/>
          <p:nvPr/>
        </p:nvSpPr>
        <p:spPr>
          <a:xfrm>
            <a:off x="571472" y="428604"/>
            <a:ext cx="3357586" cy="2616101"/>
          </a:xfrm>
          <a:prstGeom prst="rect">
            <a:avLst/>
          </a:prstGeom>
          <a:noFill/>
        </p:spPr>
        <p:txBody>
          <a:bodyPr wrap="square" rtlCol="0">
            <a:spAutoFit/>
          </a:bodyPr>
          <a:lstStyle/>
          <a:p>
            <a:r>
              <a:rPr lang="en-ZA" sz="9600" dirty="0" smtClean="0">
                <a:solidFill>
                  <a:srgbClr val="FF0000"/>
                </a:solidFill>
              </a:rPr>
              <a:t>3</a:t>
            </a:r>
            <a:r>
              <a:rPr lang="en-ZA" sz="9600" baseline="30000" dirty="0" smtClean="0">
                <a:solidFill>
                  <a:srgbClr val="FF0000"/>
                </a:solidFill>
              </a:rPr>
              <a:t>rd</a:t>
            </a:r>
            <a:r>
              <a:rPr lang="en-ZA" dirty="0" smtClean="0">
                <a:solidFill>
                  <a:srgbClr val="FF0000"/>
                </a:solidFill>
              </a:rPr>
              <a:t> </a:t>
            </a:r>
          </a:p>
          <a:p>
            <a:r>
              <a:rPr lang="en-ZA" sz="4000" dirty="0" smtClean="0">
                <a:solidFill>
                  <a:srgbClr val="FF0000"/>
                </a:solidFill>
              </a:rPr>
              <a:t>Angel</a:t>
            </a:r>
          </a:p>
          <a:p>
            <a:r>
              <a:rPr lang="en-ZA" sz="2800" dirty="0" smtClean="0">
                <a:solidFill>
                  <a:srgbClr val="FF0000"/>
                </a:solidFill>
              </a:rPr>
              <a:t>Rev 14:9-12</a:t>
            </a:r>
            <a:endParaRPr lang="en-ZA" sz="2800" dirty="0">
              <a:solidFill>
                <a:srgbClr val="FF0000"/>
              </a:solidFill>
            </a:endParaRPr>
          </a:p>
        </p:txBody>
      </p:sp>
      <p:sp>
        <p:nvSpPr>
          <p:cNvPr id="9" name="Oval 8"/>
          <p:cNvSpPr/>
          <p:nvPr/>
        </p:nvSpPr>
        <p:spPr>
          <a:xfrm>
            <a:off x="7215174" y="714356"/>
            <a:ext cx="1928826" cy="150019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7" name="TextBox 6"/>
          <p:cNvSpPr txBox="1"/>
          <p:nvPr/>
        </p:nvSpPr>
        <p:spPr>
          <a:xfrm>
            <a:off x="285720" y="357166"/>
            <a:ext cx="3857652" cy="5909310"/>
          </a:xfrm>
          <a:prstGeom prst="rect">
            <a:avLst/>
          </a:prstGeom>
          <a:noFill/>
        </p:spPr>
        <p:txBody>
          <a:bodyPr wrap="square" rtlCol="0">
            <a:spAutoFit/>
          </a:bodyPr>
          <a:lstStyle/>
          <a:p>
            <a:r>
              <a:rPr lang="en-ZA" dirty="0" smtClean="0">
                <a:solidFill>
                  <a:srgbClr val="FF0000"/>
                </a:solidFill>
              </a:rPr>
              <a:t>14:9-12   And the third angel followed them, saying with a loud voice, If any man </a:t>
            </a:r>
            <a:r>
              <a:rPr lang="en-ZA" dirty="0" smtClean="0">
                <a:solidFill>
                  <a:srgbClr val="FFFF00"/>
                </a:solidFill>
              </a:rPr>
              <a:t>worship</a:t>
            </a:r>
            <a:r>
              <a:rPr lang="en-ZA" dirty="0" smtClean="0">
                <a:solidFill>
                  <a:srgbClr val="FF0000"/>
                </a:solidFill>
              </a:rPr>
              <a:t> </a:t>
            </a:r>
            <a:r>
              <a:rPr lang="en-ZA" dirty="0" smtClean="0">
                <a:solidFill>
                  <a:srgbClr val="92D050"/>
                </a:solidFill>
              </a:rPr>
              <a:t>the beast </a:t>
            </a:r>
            <a:r>
              <a:rPr lang="en-ZA" dirty="0" smtClean="0">
                <a:solidFill>
                  <a:srgbClr val="FF0000"/>
                </a:solidFill>
              </a:rPr>
              <a:t>and his </a:t>
            </a:r>
            <a:r>
              <a:rPr lang="en-ZA" dirty="0" smtClean="0">
                <a:solidFill>
                  <a:srgbClr val="00B0F0"/>
                </a:solidFill>
              </a:rPr>
              <a:t>image</a:t>
            </a:r>
            <a:r>
              <a:rPr lang="en-ZA" dirty="0" smtClean="0">
                <a:solidFill>
                  <a:srgbClr val="FF0000"/>
                </a:solidFill>
              </a:rPr>
              <a:t>, and </a:t>
            </a:r>
            <a:r>
              <a:rPr lang="en-ZA" dirty="0" smtClean="0">
                <a:solidFill>
                  <a:schemeClr val="bg1"/>
                </a:solidFill>
              </a:rPr>
              <a:t>receive [his] mark </a:t>
            </a:r>
            <a:r>
              <a:rPr lang="en-ZA" dirty="0" smtClean="0">
                <a:solidFill>
                  <a:srgbClr val="FF0000"/>
                </a:solidFill>
              </a:rPr>
              <a:t>in his forehead, or in his hand, The same shall drink of the wine of the wrath of God, which is poured out without mixture into the cup of his indignation; and he shall be tormented with fire and brimstone in the presence of the holy angels, and in the presence of the Lamb: And the smoke of their torment </a:t>
            </a:r>
            <a:r>
              <a:rPr lang="en-ZA" dirty="0" err="1" smtClean="0">
                <a:solidFill>
                  <a:srgbClr val="FF0000"/>
                </a:solidFill>
              </a:rPr>
              <a:t>ascendeth</a:t>
            </a:r>
            <a:r>
              <a:rPr lang="en-ZA" dirty="0" smtClean="0">
                <a:solidFill>
                  <a:srgbClr val="FF0000"/>
                </a:solidFill>
              </a:rPr>
              <a:t> up for ever and ever: and they have no rest day nor night, who worship the beast and his image, and whosoever </a:t>
            </a:r>
            <a:r>
              <a:rPr lang="en-ZA" dirty="0" err="1" smtClean="0">
                <a:solidFill>
                  <a:srgbClr val="FF0000"/>
                </a:solidFill>
              </a:rPr>
              <a:t>receiveth</a:t>
            </a:r>
            <a:r>
              <a:rPr lang="en-ZA" dirty="0" smtClean="0">
                <a:solidFill>
                  <a:srgbClr val="FF0000"/>
                </a:solidFill>
              </a:rPr>
              <a:t> the mark of his name. Here is the patience of the saints: here [are] they that keep the commandments of God, and the faith of Jesus.</a:t>
            </a:r>
            <a:endParaRPr lang="en-ZA" dirty="0">
              <a:solidFill>
                <a:srgbClr val="FF0000"/>
              </a:solidFill>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7" name="TextBox 6"/>
          <p:cNvSpPr txBox="1"/>
          <p:nvPr/>
        </p:nvSpPr>
        <p:spPr>
          <a:xfrm>
            <a:off x="142844" y="214290"/>
            <a:ext cx="4286280" cy="2308324"/>
          </a:xfrm>
          <a:prstGeom prst="rect">
            <a:avLst/>
          </a:prstGeom>
          <a:noFill/>
        </p:spPr>
        <p:txBody>
          <a:bodyPr wrap="square" rtlCol="0">
            <a:spAutoFit/>
          </a:bodyPr>
          <a:lstStyle/>
          <a:p>
            <a:r>
              <a:rPr lang="en-ZA" dirty="0" smtClean="0">
                <a:solidFill>
                  <a:srgbClr val="FFFF00"/>
                </a:solidFill>
              </a:rPr>
              <a:t>Worship.....</a:t>
            </a:r>
          </a:p>
          <a:p>
            <a:r>
              <a:rPr lang="en-ZA" dirty="0" smtClean="0">
                <a:solidFill>
                  <a:srgbClr val="FFFF00"/>
                </a:solidFill>
              </a:rPr>
              <a:t>Its all about worship, always was , always  will be </a:t>
            </a:r>
          </a:p>
          <a:p>
            <a:r>
              <a:rPr lang="en-ZA" dirty="0" smtClean="0">
                <a:solidFill>
                  <a:srgbClr val="FFFF00"/>
                </a:solidFill>
              </a:rPr>
              <a:t>Remember yesterday’s presentation!</a:t>
            </a:r>
          </a:p>
          <a:p>
            <a:endParaRPr lang="en-ZA" dirty="0" smtClean="0">
              <a:solidFill>
                <a:srgbClr val="FFFF00"/>
              </a:solidFill>
            </a:endParaRPr>
          </a:p>
          <a:p>
            <a:r>
              <a:rPr lang="en-ZA" dirty="0" smtClean="0">
                <a:solidFill>
                  <a:srgbClr val="FFFF00"/>
                </a:solidFill>
              </a:rPr>
              <a:t>By worshiping the beast, worship is channelled to the dragon (Rev 13:4) .... Remember the 2</a:t>
            </a:r>
            <a:r>
              <a:rPr lang="en-ZA" baseline="30000" dirty="0" smtClean="0">
                <a:solidFill>
                  <a:srgbClr val="FFFF00"/>
                </a:solidFill>
              </a:rPr>
              <a:t>nd</a:t>
            </a:r>
            <a:r>
              <a:rPr lang="en-ZA" dirty="0" smtClean="0">
                <a:solidFill>
                  <a:srgbClr val="FFFF00"/>
                </a:solidFill>
              </a:rPr>
              <a:t> presentation!</a:t>
            </a:r>
            <a:endParaRPr lang="en-ZA" dirty="0">
              <a:solidFill>
                <a:srgbClr val="FFFF00"/>
              </a:solidFill>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7" name="TextBox 6"/>
          <p:cNvSpPr txBox="1"/>
          <p:nvPr/>
        </p:nvSpPr>
        <p:spPr>
          <a:xfrm>
            <a:off x="285720" y="357166"/>
            <a:ext cx="3714776" cy="523220"/>
          </a:xfrm>
          <a:prstGeom prst="rect">
            <a:avLst/>
          </a:prstGeom>
          <a:noFill/>
        </p:spPr>
        <p:txBody>
          <a:bodyPr wrap="square" rtlCol="0">
            <a:spAutoFit/>
          </a:bodyPr>
          <a:lstStyle/>
          <a:p>
            <a:r>
              <a:rPr lang="en-ZA" sz="2800" dirty="0" smtClean="0">
                <a:solidFill>
                  <a:srgbClr val="92D050"/>
                </a:solidFill>
              </a:rPr>
              <a:t>The beast....</a:t>
            </a:r>
            <a:endParaRPr lang="en-ZA" sz="2800" dirty="0">
              <a:solidFill>
                <a:srgbClr val="92D050"/>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7" name="TextBox 6"/>
          <p:cNvSpPr txBox="1"/>
          <p:nvPr/>
        </p:nvSpPr>
        <p:spPr>
          <a:xfrm>
            <a:off x="285720" y="357166"/>
            <a:ext cx="3714776" cy="1384995"/>
          </a:xfrm>
          <a:prstGeom prst="rect">
            <a:avLst/>
          </a:prstGeom>
          <a:noFill/>
        </p:spPr>
        <p:txBody>
          <a:bodyPr wrap="square" rtlCol="0">
            <a:spAutoFit/>
          </a:bodyPr>
          <a:lstStyle/>
          <a:p>
            <a:r>
              <a:rPr lang="en-ZA" sz="2800" dirty="0" smtClean="0">
                <a:solidFill>
                  <a:srgbClr val="92D050"/>
                </a:solidFill>
              </a:rPr>
              <a:t>The beast.... This calls for earnest study of Rev 13</a:t>
            </a:r>
            <a:endParaRPr lang="en-ZA" sz="2800" dirty="0">
              <a:solidFill>
                <a:srgbClr val="92D050"/>
              </a:solidFill>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7" name="TextBox 6"/>
          <p:cNvSpPr txBox="1"/>
          <p:nvPr/>
        </p:nvSpPr>
        <p:spPr>
          <a:xfrm>
            <a:off x="0" y="25360"/>
            <a:ext cx="4357718" cy="6832640"/>
          </a:xfrm>
          <a:prstGeom prst="rect">
            <a:avLst/>
          </a:prstGeom>
          <a:noFill/>
        </p:spPr>
        <p:txBody>
          <a:bodyPr wrap="square" rtlCol="0">
            <a:spAutoFit/>
          </a:bodyPr>
          <a:lstStyle/>
          <a:p>
            <a:r>
              <a:rPr lang="en-ZA" sz="2000" dirty="0" smtClean="0">
                <a:solidFill>
                  <a:srgbClr val="00B0F0"/>
                </a:solidFill>
              </a:rPr>
              <a:t>Image of the beast </a:t>
            </a:r>
          </a:p>
          <a:p>
            <a:endParaRPr lang="en-ZA" sz="2000" dirty="0" smtClean="0">
              <a:solidFill>
                <a:srgbClr val="00B0F0"/>
              </a:solidFill>
            </a:endParaRPr>
          </a:p>
          <a:p>
            <a:r>
              <a:rPr lang="en-ZA" sz="2000" dirty="0" smtClean="0">
                <a:solidFill>
                  <a:srgbClr val="00B0F0"/>
                </a:solidFill>
              </a:rPr>
              <a:t>The "image to the beast" represents that form of apostate Protestantism which will be developed when the Protestant churches shall seek the aid of the civil power for the enforcement of their dogmas. . . .  {FLB 286.4}</a:t>
            </a:r>
          </a:p>
          <a:p>
            <a:endParaRPr lang="en-ZA" sz="2000" dirty="0" smtClean="0">
              <a:solidFill>
                <a:srgbClr val="00B0F0"/>
              </a:solidFill>
            </a:endParaRPr>
          </a:p>
          <a:p>
            <a:r>
              <a:rPr lang="en-ZA" sz="2000" dirty="0" smtClean="0">
                <a:solidFill>
                  <a:srgbClr val="00B0F0"/>
                </a:solidFill>
              </a:rPr>
              <a:t>The image of the beast is some ecclesiastical combination which will resemble the beast in being clothed with power to enforce its decrees with the pains and penalties of the civil law. The two horned beast by which the image is given power to speak and act, represents the United States of America, which is moving toward the formation of the image of the beast. Daniel and the revelation. U Smith. Pg 667</a:t>
            </a:r>
          </a:p>
          <a:p>
            <a:endParaRPr lang="en-ZA"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7" name="TextBox 6"/>
          <p:cNvSpPr txBox="1"/>
          <p:nvPr/>
        </p:nvSpPr>
        <p:spPr>
          <a:xfrm>
            <a:off x="357158" y="357166"/>
            <a:ext cx="3214710" cy="2246769"/>
          </a:xfrm>
          <a:prstGeom prst="rect">
            <a:avLst/>
          </a:prstGeom>
          <a:noFill/>
        </p:spPr>
        <p:txBody>
          <a:bodyPr wrap="square" rtlCol="0">
            <a:spAutoFit/>
          </a:bodyPr>
          <a:lstStyle/>
          <a:p>
            <a:r>
              <a:rPr lang="en-ZA" sz="2800" dirty="0" smtClean="0">
                <a:solidFill>
                  <a:srgbClr val="00B0F0"/>
                </a:solidFill>
              </a:rPr>
              <a:t>Image of the beast= combination of church and state(politics and religion)</a:t>
            </a:r>
            <a:endParaRPr lang="en-ZA" sz="2800" dirty="0">
              <a:solidFill>
                <a:srgbClr val="00B0F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1026" name="Picture 2" descr="E:\Bible Art Gallery\Evangelistic Images\Crusade Images 404.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
        <p:nvSpPr>
          <p:cNvPr id="6" name="TextBox 5"/>
          <p:cNvSpPr txBox="1"/>
          <p:nvPr/>
        </p:nvSpPr>
        <p:spPr>
          <a:xfrm>
            <a:off x="357158" y="428604"/>
            <a:ext cx="6215106" cy="646331"/>
          </a:xfrm>
          <a:prstGeom prst="rect">
            <a:avLst/>
          </a:prstGeom>
          <a:noFill/>
        </p:spPr>
        <p:txBody>
          <a:bodyPr wrap="square" rtlCol="0">
            <a:spAutoFit/>
          </a:bodyPr>
          <a:lstStyle/>
          <a:p>
            <a:r>
              <a:rPr lang="en-ZA" sz="3600" dirty="0" smtClean="0">
                <a:solidFill>
                  <a:schemeClr val="bg1"/>
                </a:solidFill>
              </a:rPr>
              <a:t>Rev 14</a:t>
            </a:r>
            <a:endParaRPr lang="en-ZA" sz="3600" dirty="0">
              <a:solidFill>
                <a:schemeClr val="bg1"/>
              </a:solidFill>
            </a:endParaRPr>
          </a:p>
        </p:txBody>
      </p:sp>
      <p:sp>
        <p:nvSpPr>
          <p:cNvPr id="7" name="TextBox 6"/>
          <p:cNvSpPr txBox="1"/>
          <p:nvPr/>
        </p:nvSpPr>
        <p:spPr>
          <a:xfrm>
            <a:off x="428596" y="1214422"/>
            <a:ext cx="7929618" cy="2062103"/>
          </a:xfrm>
          <a:prstGeom prst="rect">
            <a:avLst/>
          </a:prstGeom>
          <a:noFill/>
        </p:spPr>
        <p:txBody>
          <a:bodyPr wrap="square" rtlCol="0">
            <a:spAutoFit/>
          </a:bodyPr>
          <a:lstStyle/>
          <a:p>
            <a:r>
              <a:rPr lang="en-ZA" dirty="0" smtClean="0"/>
              <a:t> </a:t>
            </a:r>
            <a:r>
              <a:rPr lang="en-ZA" sz="3200" dirty="0" smtClean="0">
                <a:solidFill>
                  <a:srgbClr val="FF0000"/>
                </a:solidFill>
              </a:rPr>
              <a:t>14:9   And the third angel followed them, saying with a loud voice, If any man worship the beast and his image, and receive [his] mark in his forehead, or in his hand, </a:t>
            </a:r>
            <a:endParaRPr lang="en-ZA" sz="3200" dirty="0">
              <a:solidFill>
                <a:srgbClr val="FF0000"/>
              </a:solidFill>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7" name="TextBox 6"/>
          <p:cNvSpPr txBox="1"/>
          <p:nvPr/>
        </p:nvSpPr>
        <p:spPr>
          <a:xfrm>
            <a:off x="357158" y="428604"/>
            <a:ext cx="3357586" cy="2585323"/>
          </a:xfrm>
          <a:prstGeom prst="rect">
            <a:avLst/>
          </a:prstGeom>
          <a:noFill/>
        </p:spPr>
        <p:txBody>
          <a:bodyPr wrap="square" rtlCol="0">
            <a:spAutoFit/>
          </a:bodyPr>
          <a:lstStyle/>
          <a:p>
            <a:r>
              <a:rPr lang="en-ZA" dirty="0" smtClean="0">
                <a:solidFill>
                  <a:schemeClr val="bg1"/>
                </a:solidFill>
              </a:rPr>
              <a:t>Mark of the beast</a:t>
            </a:r>
          </a:p>
          <a:p>
            <a:endParaRPr lang="en-ZA" dirty="0" smtClean="0">
              <a:solidFill>
                <a:schemeClr val="bg1"/>
              </a:solidFill>
            </a:endParaRPr>
          </a:p>
          <a:p>
            <a:r>
              <a:rPr lang="en-ZA" dirty="0" smtClean="0">
                <a:solidFill>
                  <a:schemeClr val="bg1"/>
                </a:solidFill>
              </a:rPr>
              <a:t>1</a:t>
            </a:r>
            <a:r>
              <a:rPr lang="en-ZA" baseline="30000" dirty="0" smtClean="0">
                <a:solidFill>
                  <a:schemeClr val="bg1"/>
                </a:solidFill>
              </a:rPr>
              <a:t>st</a:t>
            </a:r>
            <a:r>
              <a:rPr lang="en-ZA" dirty="0" smtClean="0">
                <a:solidFill>
                  <a:schemeClr val="bg1"/>
                </a:solidFill>
              </a:rPr>
              <a:t>  let us consider the mark of God</a:t>
            </a:r>
          </a:p>
          <a:p>
            <a:endParaRPr lang="en-ZA" dirty="0" smtClean="0">
              <a:solidFill>
                <a:schemeClr val="bg1"/>
              </a:solidFill>
            </a:endParaRPr>
          </a:p>
          <a:p>
            <a:r>
              <a:rPr lang="en-US" b="1" dirty="0" smtClean="0">
                <a:solidFill>
                  <a:schemeClr val="bg1"/>
                </a:solidFill>
              </a:rPr>
              <a:t>God’s Sign: seventh day Sabbath. </a:t>
            </a:r>
            <a:r>
              <a:rPr lang="en-US" dirty="0" smtClean="0">
                <a:solidFill>
                  <a:schemeClr val="bg1"/>
                </a:solidFill>
              </a:rPr>
              <a:t> Exodus 31:12-17, Ezekiel 20:12, 20</a:t>
            </a:r>
            <a:endParaRPr lang="en-ZA" dirty="0" smtClean="0">
              <a:solidFill>
                <a:schemeClr val="bg1"/>
              </a:solidFill>
            </a:endParaRPr>
          </a:p>
          <a:p>
            <a:endParaRPr lang="en-ZA"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7" name="TextBox 6"/>
          <p:cNvSpPr txBox="1"/>
          <p:nvPr/>
        </p:nvSpPr>
        <p:spPr>
          <a:xfrm>
            <a:off x="357158" y="428604"/>
            <a:ext cx="3357586" cy="5078313"/>
          </a:xfrm>
          <a:prstGeom prst="rect">
            <a:avLst/>
          </a:prstGeom>
          <a:noFill/>
        </p:spPr>
        <p:txBody>
          <a:bodyPr wrap="square" rtlCol="0">
            <a:spAutoFit/>
          </a:bodyPr>
          <a:lstStyle/>
          <a:p>
            <a:r>
              <a:rPr lang="en-ZA" dirty="0" smtClean="0">
                <a:solidFill>
                  <a:schemeClr val="bg1"/>
                </a:solidFill>
              </a:rPr>
              <a:t>Mark of the beast</a:t>
            </a:r>
          </a:p>
          <a:p>
            <a:endParaRPr lang="en-ZA" dirty="0" smtClean="0">
              <a:solidFill>
                <a:schemeClr val="bg1"/>
              </a:solidFill>
            </a:endParaRPr>
          </a:p>
          <a:p>
            <a:r>
              <a:rPr lang="en-ZA" dirty="0" smtClean="0">
                <a:solidFill>
                  <a:schemeClr val="bg1"/>
                </a:solidFill>
              </a:rPr>
              <a:t>Now that we have identified the mark/sign of God... Lets then identify the mark of the beast</a:t>
            </a:r>
          </a:p>
          <a:p>
            <a:endParaRPr lang="en-ZA" dirty="0" smtClean="0">
              <a:solidFill>
                <a:schemeClr val="bg1"/>
              </a:solidFill>
            </a:endParaRPr>
          </a:p>
          <a:p>
            <a:r>
              <a:rPr lang="en-US" dirty="0" smtClean="0">
                <a:solidFill>
                  <a:schemeClr val="bg1"/>
                </a:solidFill>
              </a:rPr>
              <a:t>We observe Sunday instead of Saturday because the </a:t>
            </a:r>
            <a:r>
              <a:rPr lang="en-US" b="1" dirty="0" smtClean="0">
                <a:solidFill>
                  <a:schemeClr val="bg1"/>
                </a:solidFill>
              </a:rPr>
              <a:t>Catholic Church</a:t>
            </a:r>
            <a:r>
              <a:rPr lang="en-US" dirty="0" smtClean="0">
                <a:solidFill>
                  <a:schemeClr val="bg1"/>
                </a:solidFill>
              </a:rPr>
              <a:t>, in the Council of Laodicea (A. D. 336), </a:t>
            </a:r>
            <a:r>
              <a:rPr lang="en-US" b="1" dirty="0" smtClean="0">
                <a:solidFill>
                  <a:schemeClr val="bg1"/>
                </a:solidFill>
              </a:rPr>
              <a:t>transferred </a:t>
            </a:r>
            <a:r>
              <a:rPr lang="en-US" dirty="0" smtClean="0">
                <a:solidFill>
                  <a:schemeClr val="bg1"/>
                </a:solidFill>
              </a:rPr>
              <a:t>the solemnity from Saturday to Sunday.” Rev. Peter </a:t>
            </a:r>
            <a:r>
              <a:rPr lang="en-US" dirty="0" err="1" smtClean="0">
                <a:solidFill>
                  <a:schemeClr val="bg1"/>
                </a:solidFill>
              </a:rPr>
              <a:t>Geiermann</a:t>
            </a:r>
            <a:r>
              <a:rPr lang="en-US" dirty="0" smtClean="0">
                <a:solidFill>
                  <a:schemeClr val="bg1"/>
                </a:solidFill>
              </a:rPr>
              <a:t>, The Convert’s Catechism of Catholic Doctrine, (St. Louis: B. Herder Book Company, 1957 edition) p. 50.</a:t>
            </a:r>
            <a:endParaRPr lang="en-ZA" dirty="0" smtClean="0">
              <a:solidFill>
                <a:schemeClr val="bg1"/>
              </a:solidFill>
            </a:endParaRPr>
          </a:p>
          <a:p>
            <a:endParaRPr lang="en-ZA" dirty="0" smtClean="0"/>
          </a:p>
          <a:p>
            <a:r>
              <a:rPr lang="en-ZA" dirty="0" smtClean="0"/>
              <a:t> </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8" name="TextBox 7"/>
          <p:cNvSpPr txBox="1"/>
          <p:nvPr/>
        </p:nvSpPr>
        <p:spPr>
          <a:xfrm>
            <a:off x="295244" y="366690"/>
            <a:ext cx="4214842" cy="369332"/>
          </a:xfrm>
          <a:prstGeom prst="rect">
            <a:avLst/>
          </a:prstGeom>
          <a:noFill/>
        </p:spPr>
        <p:txBody>
          <a:bodyPr wrap="square" rtlCol="0">
            <a:spAutoFit/>
          </a:bodyPr>
          <a:lstStyle/>
          <a:p>
            <a:endParaRPr lang="en-ZA" dirty="0"/>
          </a:p>
        </p:txBody>
      </p:sp>
      <p:sp>
        <p:nvSpPr>
          <p:cNvPr id="3073" name="Rectangle 1"/>
          <p:cNvSpPr>
            <a:spLocks noChangeArrowheads="1"/>
          </p:cNvSpPr>
          <p:nvPr/>
        </p:nvSpPr>
        <p:spPr bwMode="auto">
          <a:xfrm>
            <a:off x="0" y="857232"/>
            <a:ext cx="4572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a:t>
            </a:r>
            <a:r>
              <a:rPr kumimoji="0" lang="en-US" sz="20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The Divine institution of a day of rest from ordinary occupations and of religious worship, transferred by the </a:t>
            </a:r>
            <a:r>
              <a:rPr kumimoji="0" lang="en-US" sz="20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authority of the Church </a:t>
            </a:r>
            <a:r>
              <a:rPr kumimoji="0" lang="en-US" sz="20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from the Sabbath, the last day, to Sunday, the first day of the week, . . .is one of the most patent </a:t>
            </a:r>
            <a:r>
              <a:rPr kumimoji="0" lang="en-US" sz="20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signs </a:t>
            </a:r>
            <a:r>
              <a:rPr kumimoji="0" lang="en-US" sz="20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that we are a Christian people.” James Cardinal Gibbons, as quoted in, John </a:t>
            </a:r>
            <a:r>
              <a:rPr kumimoji="0" lang="en-US" sz="2000" b="0" i="0" u="none" strike="noStrike" cap="none" normalizeH="0" baseline="0" dirty="0" err="1" smtClean="0">
                <a:ln>
                  <a:noFill/>
                </a:ln>
                <a:solidFill>
                  <a:schemeClr val="bg1"/>
                </a:solidFill>
                <a:effectLst/>
                <a:latin typeface="Arial" pitchFamily="34" charset="0"/>
                <a:ea typeface="Times New Roman" pitchFamily="18" charset="0"/>
                <a:cs typeface="Arial" pitchFamily="34" charset="0"/>
              </a:rPr>
              <a:t>Gilmary</a:t>
            </a:r>
            <a:r>
              <a:rPr kumimoji="0" lang="en-US" sz="20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Shea and others, The Cross and the Flag, </a:t>
            </a:r>
            <a:r>
              <a:rPr kumimoji="0" lang="en-US" sz="2000" b="0" i="1" u="none" strike="noStrike" cap="none" normalizeH="0" baseline="0" dirty="0" smtClean="0">
                <a:ln>
                  <a:noFill/>
                </a:ln>
                <a:solidFill>
                  <a:schemeClr val="bg1"/>
                </a:solidFill>
                <a:effectLst/>
                <a:latin typeface="Arial" pitchFamily="34" charset="0"/>
                <a:ea typeface="Times New Roman" pitchFamily="18" charset="0"/>
                <a:cs typeface="Arial" pitchFamily="34" charset="0"/>
              </a:rPr>
              <a:t>“The Claims of the Catholic Church in the Making of the Republic,”</a:t>
            </a:r>
            <a:r>
              <a:rPr kumimoji="0" lang="en-US" sz="20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(New York: The Catholic Historical </a:t>
            </a:r>
            <a:r>
              <a:rPr kumimoji="0" lang="en-US" sz="2000" b="0" i="0" u="none" strike="noStrike" cap="none" normalizeH="0" baseline="0" dirty="0" err="1" smtClean="0">
                <a:ln>
                  <a:noFill/>
                </a:ln>
                <a:solidFill>
                  <a:schemeClr val="bg1"/>
                </a:solidFill>
                <a:effectLst/>
                <a:latin typeface="Arial" pitchFamily="34" charset="0"/>
                <a:ea typeface="Times New Roman" pitchFamily="18" charset="0"/>
                <a:cs typeface="Arial" pitchFamily="34" charset="0"/>
              </a:rPr>
              <a:t>Leage</a:t>
            </a:r>
            <a:r>
              <a:rPr kumimoji="0" lang="en-US" sz="20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of America, 1899), pp. 24</a:t>
            </a:r>
            <a:endParaRPr kumimoji="0" lang="en-US" sz="20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7" name="TextBox 6"/>
          <p:cNvSpPr txBox="1"/>
          <p:nvPr/>
        </p:nvSpPr>
        <p:spPr>
          <a:xfrm>
            <a:off x="285720" y="214290"/>
            <a:ext cx="3857652" cy="2585323"/>
          </a:xfrm>
          <a:prstGeom prst="rect">
            <a:avLst/>
          </a:prstGeom>
          <a:noFill/>
        </p:spPr>
        <p:txBody>
          <a:bodyPr wrap="square" rtlCol="0">
            <a:spAutoFit/>
          </a:bodyPr>
          <a:lstStyle/>
          <a:p>
            <a:r>
              <a:rPr lang="en-ZA" dirty="0" smtClean="0">
                <a:solidFill>
                  <a:schemeClr val="bg1"/>
                </a:solidFill>
              </a:rPr>
              <a:t>Pay special attention to where the mark is  placed... </a:t>
            </a:r>
            <a:r>
              <a:rPr lang="en-ZA" dirty="0" smtClean="0">
                <a:solidFill>
                  <a:srgbClr val="FF0000"/>
                </a:solidFill>
              </a:rPr>
              <a:t>“in his forehead, or in his hand”</a:t>
            </a:r>
            <a:endParaRPr lang="en-ZA" dirty="0" smtClean="0"/>
          </a:p>
          <a:p>
            <a:endParaRPr lang="en-ZA" dirty="0" smtClean="0"/>
          </a:p>
          <a:p>
            <a:r>
              <a:rPr lang="en-ZA" dirty="0" smtClean="0">
                <a:solidFill>
                  <a:schemeClr val="bg1"/>
                </a:solidFill>
              </a:rPr>
              <a:t>Read Deut 6:6-8</a:t>
            </a:r>
          </a:p>
          <a:p>
            <a:endParaRPr lang="en-ZA" dirty="0" smtClean="0">
              <a:solidFill>
                <a:schemeClr val="bg1"/>
              </a:solidFill>
            </a:endParaRPr>
          </a:p>
          <a:p>
            <a:r>
              <a:rPr lang="en-ZA" dirty="0" smtClean="0">
                <a:solidFill>
                  <a:schemeClr val="bg1"/>
                </a:solidFill>
              </a:rPr>
              <a:t>The devil does not create but makes </a:t>
            </a:r>
            <a:r>
              <a:rPr lang="en-ZA" smtClean="0">
                <a:solidFill>
                  <a:schemeClr val="bg1"/>
                </a:solidFill>
              </a:rPr>
              <a:t>a counterfeit</a:t>
            </a:r>
            <a:endParaRPr lang="en-ZA" dirty="0" smtClean="0">
              <a:solidFill>
                <a:schemeClr val="bg1"/>
              </a:solidFill>
            </a:endParaRPr>
          </a:p>
          <a:p>
            <a:endParaRPr lang="en-ZA"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7" name="TextBox 6"/>
          <p:cNvSpPr txBox="1"/>
          <p:nvPr/>
        </p:nvSpPr>
        <p:spPr>
          <a:xfrm>
            <a:off x="428596" y="500042"/>
            <a:ext cx="3643338" cy="6801862"/>
          </a:xfrm>
          <a:prstGeom prst="rect">
            <a:avLst/>
          </a:prstGeom>
          <a:noFill/>
        </p:spPr>
        <p:txBody>
          <a:bodyPr wrap="square" rtlCol="0">
            <a:spAutoFit/>
          </a:bodyPr>
          <a:lstStyle/>
          <a:p>
            <a:r>
              <a:rPr lang="en-ZA" sz="2000" dirty="0" smtClean="0">
                <a:solidFill>
                  <a:srgbClr val="FF0000"/>
                </a:solidFill>
              </a:rPr>
              <a:t>God gives a stern warning to all such as are involved</a:t>
            </a:r>
          </a:p>
          <a:p>
            <a:endParaRPr lang="en-ZA" sz="2000" dirty="0" smtClean="0">
              <a:solidFill>
                <a:srgbClr val="FF0000"/>
              </a:solidFill>
            </a:endParaRPr>
          </a:p>
          <a:p>
            <a:r>
              <a:rPr lang="en-ZA" sz="2000" dirty="0" smtClean="0">
                <a:solidFill>
                  <a:srgbClr val="FF0000"/>
                </a:solidFill>
              </a:rPr>
              <a:t>Rev 14:10</a:t>
            </a:r>
          </a:p>
          <a:p>
            <a:r>
              <a:rPr lang="en-ZA" sz="2000" dirty="0" smtClean="0">
                <a:solidFill>
                  <a:srgbClr val="FF0000"/>
                </a:solidFill>
              </a:rPr>
              <a:t>“The same shall drink of the wine of the wrath of God, which id poured out without mixture (justice without mercy) into the cup of his indignation...”</a:t>
            </a:r>
          </a:p>
          <a:p>
            <a:endParaRPr lang="en-ZA" sz="2000" dirty="0" smtClean="0">
              <a:solidFill>
                <a:srgbClr val="FF0000"/>
              </a:solidFill>
            </a:endParaRPr>
          </a:p>
          <a:p>
            <a:r>
              <a:rPr lang="en-ZA" sz="2000" dirty="0" smtClean="0">
                <a:solidFill>
                  <a:srgbClr val="FF0000"/>
                </a:solidFill>
              </a:rPr>
              <a:t>Note</a:t>
            </a:r>
          </a:p>
          <a:p>
            <a:r>
              <a:rPr lang="en-ZA" sz="2000" dirty="0" smtClean="0">
                <a:solidFill>
                  <a:srgbClr val="FF0000"/>
                </a:solidFill>
              </a:rPr>
              <a:t>-The are consumed with fire and brimstone</a:t>
            </a:r>
          </a:p>
          <a:p>
            <a:pPr>
              <a:buFontTx/>
              <a:buChar char="-"/>
            </a:pPr>
            <a:r>
              <a:rPr lang="en-ZA" sz="2000" dirty="0" smtClean="0">
                <a:solidFill>
                  <a:srgbClr val="FF0000"/>
                </a:solidFill>
              </a:rPr>
              <a:t>In the presence of the angels and the lamb</a:t>
            </a:r>
          </a:p>
          <a:p>
            <a:r>
              <a:rPr lang="en-ZA" sz="2000" dirty="0" smtClean="0">
                <a:solidFill>
                  <a:srgbClr val="FF0000"/>
                </a:solidFill>
              </a:rPr>
              <a:t>- The smoke of their torment </a:t>
            </a:r>
            <a:r>
              <a:rPr lang="en-ZA" sz="2000" dirty="0" err="1" smtClean="0">
                <a:solidFill>
                  <a:srgbClr val="FF0000"/>
                </a:solidFill>
              </a:rPr>
              <a:t>ascendeth</a:t>
            </a:r>
            <a:r>
              <a:rPr lang="en-ZA" sz="2000" dirty="0" smtClean="0">
                <a:solidFill>
                  <a:srgbClr val="FF0000"/>
                </a:solidFill>
              </a:rPr>
              <a:t> forever and ever ( eternal punishment not punishing)</a:t>
            </a:r>
          </a:p>
          <a:p>
            <a:endParaRPr lang="en-ZA" dirty="0" smtClean="0"/>
          </a:p>
          <a:p>
            <a:endParaRPr lang="en-ZA"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7" name="TextBox 6"/>
          <p:cNvSpPr txBox="1"/>
          <p:nvPr/>
        </p:nvSpPr>
        <p:spPr>
          <a:xfrm>
            <a:off x="0" y="714356"/>
            <a:ext cx="4643439" cy="3539430"/>
          </a:xfrm>
          <a:prstGeom prst="rect">
            <a:avLst/>
          </a:prstGeom>
          <a:noFill/>
        </p:spPr>
        <p:txBody>
          <a:bodyPr wrap="square" rtlCol="0">
            <a:spAutoFit/>
          </a:bodyPr>
          <a:lstStyle/>
          <a:p>
            <a:r>
              <a:rPr lang="en-ZA" sz="2800" dirty="0" smtClean="0">
                <a:solidFill>
                  <a:srgbClr val="FF0000"/>
                </a:solidFill>
              </a:rPr>
              <a:t>The final word of encouragement to the saints</a:t>
            </a:r>
          </a:p>
          <a:p>
            <a:endParaRPr lang="en-ZA" sz="2800" dirty="0" smtClean="0">
              <a:solidFill>
                <a:srgbClr val="FF0000"/>
              </a:solidFill>
            </a:endParaRPr>
          </a:p>
          <a:p>
            <a:r>
              <a:rPr lang="en-ZA" sz="2800" dirty="0" smtClean="0">
                <a:solidFill>
                  <a:srgbClr val="FF0000"/>
                </a:solidFill>
              </a:rPr>
              <a:t>“here is the patience of the saints, here are they that keep the commandments of God and have the faith of Jesus”</a:t>
            </a:r>
            <a:endParaRPr lang="en-ZA" sz="2800" dirty="0">
              <a:solidFill>
                <a:srgbClr val="FF0000"/>
              </a:solidFill>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4098" name="Picture 2" descr="E:\Bible Art Gallery\Evangelistic Images\Crusade Images 1044.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643702" y="6488668"/>
            <a:ext cx="300039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Babylon.... fallen</a:t>
            </a:r>
            <a:endParaRPr lang="en-ZA" dirty="0"/>
          </a:p>
        </p:txBody>
      </p:sp>
      <p:sp>
        <p:nvSpPr>
          <p:cNvPr id="3" name="Content Placeholder 2"/>
          <p:cNvSpPr>
            <a:spLocks noGrp="1"/>
          </p:cNvSpPr>
          <p:nvPr>
            <p:ph idx="1"/>
          </p:nvPr>
        </p:nvSpPr>
        <p:spPr/>
        <p:txBody>
          <a:bodyPr/>
          <a:lstStyle/>
          <a:p>
            <a:r>
              <a:rPr lang="en-ZA" dirty="0" smtClean="0"/>
              <a:t>What does it mean its fallen?</a:t>
            </a:r>
          </a:p>
          <a:p>
            <a:endParaRPr lang="en-ZA" dirty="0" smtClean="0"/>
          </a:p>
          <a:p>
            <a:r>
              <a:rPr lang="en-ZA" dirty="0" smtClean="0"/>
              <a:t>Has </a:t>
            </a:r>
            <a:r>
              <a:rPr lang="en-ZA" dirty="0" err="1" smtClean="0"/>
              <a:t>babylon</a:t>
            </a:r>
            <a:r>
              <a:rPr lang="en-ZA" dirty="0" smtClean="0"/>
              <a:t> ever stood?</a:t>
            </a:r>
          </a:p>
          <a:p>
            <a:endParaRPr lang="en-ZA" dirty="0"/>
          </a:p>
        </p:txBody>
      </p:sp>
      <p:sp>
        <p:nvSpPr>
          <p:cNvPr id="4" name="Footer Placeholder 3"/>
          <p:cNvSpPr>
            <a:spLocks noGrp="1"/>
          </p:cNvSpPr>
          <p:nvPr>
            <p:ph type="ftr" sz="quarter" idx="11"/>
          </p:nvPr>
        </p:nvSpPr>
        <p:spPr/>
        <p:txBody>
          <a:bodyPr/>
          <a:lstStyle/>
          <a:p>
            <a:r>
              <a:rPr lang="en-ZA" smtClean="0"/>
              <a:t>MOSHABI MATHUBA</a:t>
            </a:r>
            <a:endParaRPr lang="en-ZA"/>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Babylon.... fallen</a:t>
            </a:r>
            <a:endParaRPr lang="en-ZA" dirty="0"/>
          </a:p>
        </p:txBody>
      </p:sp>
      <p:sp>
        <p:nvSpPr>
          <p:cNvPr id="3" name="Content Placeholder 2"/>
          <p:cNvSpPr>
            <a:spLocks noGrp="1"/>
          </p:cNvSpPr>
          <p:nvPr>
            <p:ph idx="1"/>
          </p:nvPr>
        </p:nvSpPr>
        <p:spPr/>
        <p:txBody>
          <a:bodyPr>
            <a:normAutofit fontScale="92500" lnSpcReduction="10000"/>
          </a:bodyPr>
          <a:lstStyle/>
          <a:p>
            <a:r>
              <a:rPr lang="en-ZA" dirty="0" smtClean="0"/>
              <a:t>It is our individual duty to walk humbly with God. We are not to seek any strange, new message. We are not to think that the chosen ones of God who are trying to walk in the light, compose Babylon. The </a:t>
            </a:r>
            <a:r>
              <a:rPr lang="en-ZA" dirty="0" smtClean="0">
                <a:solidFill>
                  <a:srgbClr val="FF0000"/>
                </a:solidFill>
              </a:rPr>
              <a:t>fallen denominational churches are Babylon</a:t>
            </a:r>
            <a:r>
              <a:rPr lang="en-ZA" dirty="0" smtClean="0"/>
              <a:t>. Babylon has been fostering poisonous doctrines, the wine of error. This wine of error is made up of false doctrines, such as the natural immortality of the soul, the eternal torment of the wicked, the denial of the pre-existence of Christ prior to His birth in Bethlehem, and advocating and exalting the first day of the week above God's holy, sanctified day. These and kindred errors are presented to the world by the various churches. . . .  {</a:t>
            </a:r>
            <a:r>
              <a:rPr lang="en-ZA" dirty="0" err="1" smtClean="0"/>
              <a:t>Ev</a:t>
            </a:r>
            <a:r>
              <a:rPr lang="en-ZA" dirty="0" smtClean="0"/>
              <a:t> 365.1}</a:t>
            </a:r>
          </a:p>
          <a:p>
            <a:endParaRPr lang="en-ZA" dirty="0"/>
          </a:p>
        </p:txBody>
      </p:sp>
      <p:sp>
        <p:nvSpPr>
          <p:cNvPr id="4" name="Footer Placeholder 3"/>
          <p:cNvSpPr>
            <a:spLocks noGrp="1"/>
          </p:cNvSpPr>
          <p:nvPr>
            <p:ph type="ftr" sz="quarter" idx="11"/>
          </p:nvPr>
        </p:nvSpPr>
        <p:spPr/>
        <p:txBody>
          <a:bodyPr/>
          <a:lstStyle/>
          <a:p>
            <a:r>
              <a:rPr lang="en-ZA" smtClean="0"/>
              <a:t>MOSHABI MATHUBA</a:t>
            </a:r>
            <a:endParaRPr lang="en-ZA"/>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1026" name="Picture 2" descr="E:\Bible Art Gallery\Evangelistic Images\Crusade Images 404.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
        <p:nvSpPr>
          <p:cNvPr id="6" name="TextBox 5"/>
          <p:cNvSpPr txBox="1"/>
          <p:nvPr/>
        </p:nvSpPr>
        <p:spPr>
          <a:xfrm>
            <a:off x="357158" y="428604"/>
            <a:ext cx="6215106" cy="646331"/>
          </a:xfrm>
          <a:prstGeom prst="rect">
            <a:avLst/>
          </a:prstGeom>
          <a:noFill/>
        </p:spPr>
        <p:txBody>
          <a:bodyPr wrap="square" rtlCol="0">
            <a:spAutoFit/>
          </a:bodyPr>
          <a:lstStyle/>
          <a:p>
            <a:r>
              <a:rPr lang="en-ZA" sz="3600" dirty="0" smtClean="0">
                <a:solidFill>
                  <a:schemeClr val="bg1"/>
                </a:solidFill>
              </a:rPr>
              <a:t>Rev 14</a:t>
            </a:r>
            <a:endParaRPr lang="en-ZA" sz="3600" dirty="0">
              <a:solidFill>
                <a:schemeClr val="bg1"/>
              </a:solidFill>
            </a:endParaRPr>
          </a:p>
        </p:txBody>
      </p:sp>
      <p:sp>
        <p:nvSpPr>
          <p:cNvPr id="7" name="TextBox 6"/>
          <p:cNvSpPr txBox="1"/>
          <p:nvPr/>
        </p:nvSpPr>
        <p:spPr>
          <a:xfrm>
            <a:off x="357158" y="1214422"/>
            <a:ext cx="8143932" cy="3046988"/>
          </a:xfrm>
          <a:prstGeom prst="rect">
            <a:avLst/>
          </a:prstGeom>
          <a:noFill/>
        </p:spPr>
        <p:txBody>
          <a:bodyPr wrap="square" rtlCol="0">
            <a:spAutoFit/>
          </a:bodyPr>
          <a:lstStyle/>
          <a:p>
            <a:r>
              <a:rPr lang="en-ZA" dirty="0" smtClean="0"/>
              <a:t> </a:t>
            </a:r>
            <a:r>
              <a:rPr lang="en-ZA" sz="3200" dirty="0" smtClean="0">
                <a:solidFill>
                  <a:srgbClr val="FF0000"/>
                </a:solidFill>
              </a:rPr>
              <a:t>14:10   The same shall drink of the wine of the wrath of God, which is poured out without mixture into the cup of his indignation; and he shall be tormented with fire and brimstone in the presence of the holy angels, and in the presence of the Lamb: </a:t>
            </a:r>
            <a:endParaRPr lang="en-ZA" sz="3200" dirty="0">
              <a:solidFill>
                <a:srgbClr val="FF0000"/>
              </a:solidFill>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Babylon.... fallen</a:t>
            </a:r>
            <a:endParaRPr lang="en-ZA" dirty="0"/>
          </a:p>
        </p:txBody>
      </p:sp>
      <p:sp>
        <p:nvSpPr>
          <p:cNvPr id="3" name="Content Placeholder 2"/>
          <p:cNvSpPr>
            <a:spLocks noGrp="1"/>
          </p:cNvSpPr>
          <p:nvPr>
            <p:ph idx="1"/>
          </p:nvPr>
        </p:nvSpPr>
        <p:spPr/>
        <p:txBody>
          <a:bodyPr/>
          <a:lstStyle/>
          <a:p>
            <a:r>
              <a:rPr lang="en-ZA" dirty="0" smtClean="0"/>
              <a:t>As the churches refused to receive the first angel's message, they rejected the light from heaven and </a:t>
            </a:r>
            <a:r>
              <a:rPr lang="en-ZA" dirty="0" smtClean="0">
                <a:solidFill>
                  <a:srgbClr val="FF0000"/>
                </a:solidFill>
              </a:rPr>
              <a:t>fell from the </a:t>
            </a:r>
            <a:r>
              <a:rPr lang="en-ZA" dirty="0" err="1" smtClean="0">
                <a:solidFill>
                  <a:srgbClr val="FF0000"/>
                </a:solidFill>
              </a:rPr>
              <a:t>favor</a:t>
            </a:r>
            <a:r>
              <a:rPr lang="en-ZA" dirty="0" smtClean="0">
                <a:solidFill>
                  <a:srgbClr val="FF0000"/>
                </a:solidFill>
              </a:rPr>
              <a:t> of God</a:t>
            </a:r>
            <a:r>
              <a:rPr lang="en-ZA" dirty="0" smtClean="0"/>
              <a:t>.  EW 237</a:t>
            </a:r>
          </a:p>
          <a:p>
            <a:endParaRPr lang="en-ZA" dirty="0"/>
          </a:p>
        </p:txBody>
      </p:sp>
      <p:sp>
        <p:nvSpPr>
          <p:cNvPr id="4" name="Footer Placeholder 3"/>
          <p:cNvSpPr>
            <a:spLocks noGrp="1"/>
          </p:cNvSpPr>
          <p:nvPr>
            <p:ph type="ftr" sz="quarter" idx="11"/>
          </p:nvPr>
        </p:nvSpPr>
        <p:spPr/>
        <p:txBody>
          <a:bodyPr/>
          <a:lstStyle/>
          <a:p>
            <a:r>
              <a:rPr lang="en-ZA" smtClean="0"/>
              <a:t>MOSHABI MATHUBA</a:t>
            </a:r>
            <a:endParaRPr lang="en-ZA"/>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Babylon.... fallen</a:t>
            </a:r>
            <a:endParaRPr lang="en-ZA" dirty="0"/>
          </a:p>
        </p:txBody>
      </p:sp>
      <p:sp>
        <p:nvSpPr>
          <p:cNvPr id="3" name="Content Placeholder 2"/>
          <p:cNvSpPr>
            <a:spLocks noGrp="1"/>
          </p:cNvSpPr>
          <p:nvPr>
            <p:ph idx="1"/>
          </p:nvPr>
        </p:nvSpPr>
        <p:spPr/>
        <p:txBody>
          <a:bodyPr/>
          <a:lstStyle/>
          <a:p>
            <a:r>
              <a:rPr lang="en-ZA" dirty="0" smtClean="0"/>
              <a:t>The churches then experienced a moral fall, in consequence of their refusal of the light of the Advent message; but that fall was not complete. As they have continued to reject the special truths for this time, they have fallen lower and lower. Not yet, however, can it be said that "Babylon is fallen, . . . because she made all nations drink of the wine of the wrath of her fornication." She has not yet made all nations do this. . . . The work of apostasy has not yet reached its  culmination.  {FLB 285.2</a:t>
            </a:r>
            <a:endParaRPr lang="en-ZA" dirty="0"/>
          </a:p>
        </p:txBody>
      </p:sp>
      <p:sp>
        <p:nvSpPr>
          <p:cNvPr id="4" name="Footer Placeholder 3"/>
          <p:cNvSpPr>
            <a:spLocks noGrp="1"/>
          </p:cNvSpPr>
          <p:nvPr>
            <p:ph type="ftr" sz="quarter" idx="11"/>
          </p:nvPr>
        </p:nvSpPr>
        <p:spPr/>
        <p:txBody>
          <a:bodyPr/>
          <a:lstStyle/>
          <a:p>
            <a:r>
              <a:rPr lang="en-ZA" smtClean="0"/>
              <a:t>MOSHABI MATHUBA</a:t>
            </a:r>
            <a:endParaRPr lang="en-ZA"/>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Babylon.... fallen</a:t>
            </a:r>
            <a:endParaRPr lang="en-ZA" dirty="0"/>
          </a:p>
        </p:txBody>
      </p:sp>
      <p:sp>
        <p:nvSpPr>
          <p:cNvPr id="3" name="Content Placeholder 2"/>
          <p:cNvSpPr>
            <a:spLocks noGrp="1"/>
          </p:cNvSpPr>
          <p:nvPr>
            <p:ph idx="1"/>
          </p:nvPr>
        </p:nvSpPr>
        <p:spPr/>
        <p:txBody>
          <a:bodyPr>
            <a:normAutofit lnSpcReduction="10000"/>
          </a:bodyPr>
          <a:lstStyle/>
          <a:p>
            <a:r>
              <a:rPr lang="en-ZA" dirty="0" smtClean="0"/>
              <a:t>The Bible declares that before the coming of the Lord, Satan will work "with all power and signs and lying wonders, and with all deceivableness of unrighteousness;" and they that "received not the love of the truth, that they might be saved," will be left to receive "strong delusion, that they should believe a lie." 2 Thess. 2:9-11. Not until this condition shall be reached, and the union of the church with the world shall be fully accomplished throughout Christendom, will the fall of Babylon be complete. The change is a progressive one, and the perfect </a:t>
            </a:r>
            <a:r>
              <a:rPr lang="en-ZA" dirty="0" err="1" smtClean="0"/>
              <a:t>fulfillment</a:t>
            </a:r>
            <a:r>
              <a:rPr lang="en-ZA" dirty="0" smtClean="0"/>
              <a:t> of Revelation 14:8 is yet future.  {FLB 285.3}</a:t>
            </a:r>
          </a:p>
          <a:p>
            <a:endParaRPr lang="en-ZA" dirty="0"/>
          </a:p>
        </p:txBody>
      </p:sp>
      <p:sp>
        <p:nvSpPr>
          <p:cNvPr id="4" name="Footer Placeholder 3"/>
          <p:cNvSpPr>
            <a:spLocks noGrp="1"/>
          </p:cNvSpPr>
          <p:nvPr>
            <p:ph type="ftr" sz="quarter" idx="11"/>
          </p:nvPr>
        </p:nvSpPr>
        <p:spPr/>
        <p:txBody>
          <a:bodyPr/>
          <a:lstStyle/>
          <a:p>
            <a:r>
              <a:rPr lang="en-ZA" smtClean="0"/>
              <a:t>MOSHABI MATHUBA</a:t>
            </a:r>
            <a:endParaRPr lang="en-ZA"/>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Babylon.... fallen</a:t>
            </a:r>
            <a:endParaRPr lang="en-ZA" dirty="0"/>
          </a:p>
        </p:txBody>
      </p:sp>
      <p:sp>
        <p:nvSpPr>
          <p:cNvPr id="3" name="Content Placeholder 2"/>
          <p:cNvSpPr>
            <a:spLocks noGrp="1"/>
          </p:cNvSpPr>
          <p:nvPr>
            <p:ph idx="1"/>
          </p:nvPr>
        </p:nvSpPr>
        <p:spPr/>
        <p:txBody>
          <a:bodyPr/>
          <a:lstStyle/>
          <a:p>
            <a:r>
              <a:rPr lang="en-ZA" dirty="0" smtClean="0"/>
              <a:t>The second angel's message of Revelation 14 was first preached in the summer of 1844, and it then had a more direct application to the churches of the United States, where the warning of the judgment had been most widely proclaimed and most generally rejected, and where the declension in the churches had been most rapid. But the message of the second angel did not reach its complete </a:t>
            </a:r>
            <a:r>
              <a:rPr lang="en-ZA" dirty="0" err="1" smtClean="0"/>
              <a:t>fulfillment</a:t>
            </a:r>
            <a:r>
              <a:rPr lang="en-ZA" dirty="0" smtClean="0"/>
              <a:t> in 1844. {FLB 285.2}</a:t>
            </a:r>
          </a:p>
          <a:p>
            <a:endParaRPr lang="en-ZA" dirty="0"/>
          </a:p>
        </p:txBody>
      </p:sp>
      <p:sp>
        <p:nvSpPr>
          <p:cNvPr id="4" name="Footer Placeholder 3"/>
          <p:cNvSpPr>
            <a:spLocks noGrp="1"/>
          </p:cNvSpPr>
          <p:nvPr>
            <p:ph type="ftr" sz="quarter" idx="11"/>
          </p:nvPr>
        </p:nvSpPr>
        <p:spPr/>
        <p:txBody>
          <a:bodyPr/>
          <a:lstStyle/>
          <a:p>
            <a:r>
              <a:rPr lang="en-ZA" smtClean="0"/>
              <a:t>MOSHABI MATHUBA</a:t>
            </a:r>
            <a:endParaRPr lang="en-ZA"/>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lstStyle/>
          <a:p>
            <a:r>
              <a:rPr lang="en-ZA" dirty="0" smtClean="0"/>
              <a:t>Can it be possible that God has a particular message that He wants to give across to all of us now.... A present truth- for our own salvation and for all those around us?</a:t>
            </a:r>
          </a:p>
          <a:p>
            <a:endParaRPr lang="en-ZA" dirty="0"/>
          </a:p>
        </p:txBody>
      </p:sp>
      <p:sp>
        <p:nvSpPr>
          <p:cNvPr id="4" name="Footer Placeholder 3"/>
          <p:cNvSpPr>
            <a:spLocks noGrp="1"/>
          </p:cNvSpPr>
          <p:nvPr>
            <p:ph type="ftr" sz="quarter" idx="11"/>
          </p:nvPr>
        </p:nvSpPr>
        <p:spPr/>
        <p:txBody>
          <a:bodyPr/>
          <a:lstStyle/>
          <a:p>
            <a:r>
              <a:rPr lang="en-ZA" smtClean="0"/>
              <a:t>MOSHABI MATHUBA</a:t>
            </a:r>
            <a:endParaRPr lang="en-ZA"/>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7" name="TextBox 6"/>
          <p:cNvSpPr txBox="1"/>
          <p:nvPr/>
        </p:nvSpPr>
        <p:spPr>
          <a:xfrm>
            <a:off x="357158" y="285728"/>
            <a:ext cx="3714776" cy="3046988"/>
          </a:xfrm>
          <a:prstGeom prst="rect">
            <a:avLst/>
          </a:prstGeom>
          <a:noFill/>
        </p:spPr>
        <p:txBody>
          <a:bodyPr wrap="square" rtlCol="0">
            <a:spAutoFit/>
          </a:bodyPr>
          <a:lstStyle/>
          <a:p>
            <a:r>
              <a:rPr lang="en-ZA" sz="2400" dirty="0" smtClean="0">
                <a:solidFill>
                  <a:srgbClr val="FF0000"/>
                </a:solidFill>
              </a:rPr>
              <a:t>Let us observe this angel more closely, of the three he is the only one not crying with a loud voice</a:t>
            </a:r>
          </a:p>
          <a:p>
            <a:endParaRPr lang="en-ZA" sz="2400" dirty="0" smtClean="0">
              <a:solidFill>
                <a:srgbClr val="FF0000"/>
              </a:solidFill>
            </a:endParaRPr>
          </a:p>
          <a:p>
            <a:r>
              <a:rPr lang="en-ZA" sz="2400" dirty="0" smtClean="0">
                <a:solidFill>
                  <a:srgbClr val="FF0000"/>
                </a:solidFill>
              </a:rPr>
              <a:t>Have you ever asked yourself the significance of this?</a:t>
            </a:r>
            <a:endParaRPr lang="en-ZA" sz="2400" dirty="0">
              <a:solidFill>
                <a:srgbClr val="FF0000"/>
              </a:solidFill>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7" name="TextBox 6"/>
          <p:cNvSpPr txBox="1"/>
          <p:nvPr/>
        </p:nvSpPr>
        <p:spPr>
          <a:xfrm>
            <a:off x="142844" y="214290"/>
            <a:ext cx="4143404" cy="5632311"/>
          </a:xfrm>
          <a:prstGeom prst="rect">
            <a:avLst/>
          </a:prstGeom>
          <a:noFill/>
        </p:spPr>
        <p:txBody>
          <a:bodyPr wrap="square" rtlCol="0">
            <a:spAutoFit/>
          </a:bodyPr>
          <a:lstStyle/>
          <a:p>
            <a:r>
              <a:rPr lang="en-ZA" dirty="0" smtClean="0"/>
              <a:t> </a:t>
            </a:r>
            <a:r>
              <a:rPr lang="en-ZA" sz="2400" dirty="0" smtClean="0">
                <a:solidFill>
                  <a:srgbClr val="FF0000"/>
                </a:solidFill>
              </a:rPr>
              <a:t>1 Kin 19:11   And he said, Go forth, and stand upon the mount before the LORD. And, behold, the LORD passed by, and a great and strong wind rent the mountains, and brake in pieces the rocks before the LORD; [but] the LORD [was] not in the wind: and after the wind an earthquake; [but] the LORD [was] not in the earthquake:  </a:t>
            </a:r>
          </a:p>
          <a:p>
            <a:r>
              <a:rPr lang="en-ZA" sz="2400" dirty="0" smtClean="0">
                <a:solidFill>
                  <a:srgbClr val="FF0000"/>
                </a:solidFill>
              </a:rPr>
              <a:t>  19:12   And after the earthquake a fire; [but] the LORD [was] not in the fire: and after the fire a still small voice. </a:t>
            </a:r>
            <a:endParaRPr lang="en-ZA" sz="2400" dirty="0">
              <a:solidFill>
                <a:srgbClr val="FF0000"/>
              </a:solidFill>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7" name="TextBox 6"/>
          <p:cNvSpPr txBox="1"/>
          <p:nvPr/>
        </p:nvSpPr>
        <p:spPr>
          <a:xfrm>
            <a:off x="285720" y="500042"/>
            <a:ext cx="4000528" cy="1569660"/>
          </a:xfrm>
          <a:prstGeom prst="rect">
            <a:avLst/>
          </a:prstGeom>
          <a:noFill/>
        </p:spPr>
        <p:txBody>
          <a:bodyPr wrap="square" rtlCol="0">
            <a:spAutoFit/>
          </a:bodyPr>
          <a:lstStyle/>
          <a:p>
            <a:r>
              <a:rPr lang="en-ZA" sz="2400" dirty="0" smtClean="0">
                <a:solidFill>
                  <a:srgbClr val="FF0000"/>
                </a:solidFill>
              </a:rPr>
              <a:t> </a:t>
            </a:r>
            <a:r>
              <a:rPr lang="en-ZA" sz="2400" dirty="0" err="1" smtClean="0">
                <a:solidFill>
                  <a:srgbClr val="FF0000"/>
                </a:solidFill>
              </a:rPr>
              <a:t>Ecc</a:t>
            </a:r>
            <a:r>
              <a:rPr lang="en-ZA" sz="2400" dirty="0" smtClean="0">
                <a:solidFill>
                  <a:srgbClr val="FF0000"/>
                </a:solidFill>
              </a:rPr>
              <a:t> 9:17   The words of wise [men are] heard in quiet more than the cry of him that </a:t>
            </a:r>
            <a:r>
              <a:rPr lang="en-ZA" sz="2400" dirty="0" err="1" smtClean="0">
                <a:solidFill>
                  <a:srgbClr val="FF0000"/>
                </a:solidFill>
              </a:rPr>
              <a:t>ruleth</a:t>
            </a:r>
            <a:r>
              <a:rPr lang="en-ZA" sz="2400" dirty="0" smtClean="0">
                <a:solidFill>
                  <a:srgbClr val="FF0000"/>
                </a:solidFill>
              </a:rPr>
              <a:t> among fools. </a:t>
            </a:r>
            <a:endParaRPr lang="en-ZA" sz="2400" dirty="0">
              <a:solidFill>
                <a:srgbClr val="FF0000"/>
              </a:solidFill>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7" name="TextBox 6"/>
          <p:cNvSpPr txBox="1"/>
          <p:nvPr/>
        </p:nvSpPr>
        <p:spPr>
          <a:xfrm>
            <a:off x="285720" y="285728"/>
            <a:ext cx="3857652" cy="646331"/>
          </a:xfrm>
          <a:prstGeom prst="rect">
            <a:avLst/>
          </a:prstGeom>
          <a:noFill/>
        </p:spPr>
        <p:txBody>
          <a:bodyPr wrap="square" rtlCol="0">
            <a:spAutoFit/>
          </a:bodyPr>
          <a:lstStyle/>
          <a:p>
            <a:r>
              <a:rPr lang="en-ZA" dirty="0" smtClean="0">
                <a:solidFill>
                  <a:srgbClr val="FF0000"/>
                </a:solidFill>
              </a:rPr>
              <a:t>the still voice or low voice thus implied shows, God’s appeal to </a:t>
            </a:r>
            <a:r>
              <a:rPr lang="en-ZA" b="1" dirty="0" smtClean="0">
                <a:solidFill>
                  <a:srgbClr val="FF0000"/>
                </a:solidFill>
              </a:rPr>
              <a:t>reason</a:t>
            </a:r>
            <a:endParaRPr lang="en-ZA" b="1" dirty="0">
              <a:solidFill>
                <a:srgbClr val="FF0000"/>
              </a:solidFill>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7" name="TextBox 6"/>
          <p:cNvSpPr txBox="1"/>
          <p:nvPr/>
        </p:nvSpPr>
        <p:spPr>
          <a:xfrm>
            <a:off x="142844" y="214290"/>
            <a:ext cx="4286280" cy="2308324"/>
          </a:xfrm>
          <a:prstGeom prst="rect">
            <a:avLst/>
          </a:prstGeom>
          <a:noFill/>
        </p:spPr>
        <p:txBody>
          <a:bodyPr wrap="square" rtlCol="0">
            <a:spAutoFit/>
          </a:bodyPr>
          <a:lstStyle/>
          <a:p>
            <a:r>
              <a:rPr lang="en-ZA" dirty="0" smtClean="0"/>
              <a:t> </a:t>
            </a:r>
            <a:r>
              <a:rPr lang="en-ZA" sz="2400" dirty="0" smtClean="0">
                <a:solidFill>
                  <a:srgbClr val="FF0000"/>
                </a:solidFill>
              </a:rPr>
              <a:t>Isa 1:18   Come now, and let us reason together, </a:t>
            </a:r>
            <a:r>
              <a:rPr lang="en-ZA" sz="2400" dirty="0" err="1" smtClean="0">
                <a:solidFill>
                  <a:srgbClr val="FF0000"/>
                </a:solidFill>
              </a:rPr>
              <a:t>saith</a:t>
            </a:r>
            <a:r>
              <a:rPr lang="en-ZA" sz="2400" dirty="0" smtClean="0">
                <a:solidFill>
                  <a:srgbClr val="FF0000"/>
                </a:solidFill>
              </a:rPr>
              <a:t> the LORD: though your sins be as scarlet, they shall be as white as snow; though they be red like crimson, they shall be as wool. </a:t>
            </a:r>
            <a:endParaRPr lang="en-ZA" sz="2400"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1026" name="Picture 2" descr="E:\Bible Art Gallery\Evangelistic Images\Crusade Images 404.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
        <p:nvSpPr>
          <p:cNvPr id="6" name="TextBox 5"/>
          <p:cNvSpPr txBox="1"/>
          <p:nvPr/>
        </p:nvSpPr>
        <p:spPr>
          <a:xfrm>
            <a:off x="357158" y="428604"/>
            <a:ext cx="6215106" cy="646331"/>
          </a:xfrm>
          <a:prstGeom prst="rect">
            <a:avLst/>
          </a:prstGeom>
          <a:noFill/>
        </p:spPr>
        <p:txBody>
          <a:bodyPr wrap="square" rtlCol="0">
            <a:spAutoFit/>
          </a:bodyPr>
          <a:lstStyle/>
          <a:p>
            <a:r>
              <a:rPr lang="en-ZA" sz="3600" dirty="0" smtClean="0">
                <a:solidFill>
                  <a:schemeClr val="bg1"/>
                </a:solidFill>
              </a:rPr>
              <a:t>Rev 14</a:t>
            </a:r>
            <a:endParaRPr lang="en-ZA" sz="3600" dirty="0">
              <a:solidFill>
                <a:schemeClr val="bg1"/>
              </a:solidFill>
            </a:endParaRPr>
          </a:p>
        </p:txBody>
      </p:sp>
      <p:sp>
        <p:nvSpPr>
          <p:cNvPr id="7" name="TextBox 6"/>
          <p:cNvSpPr txBox="1"/>
          <p:nvPr/>
        </p:nvSpPr>
        <p:spPr>
          <a:xfrm>
            <a:off x="428596" y="1142984"/>
            <a:ext cx="7572428" cy="2554545"/>
          </a:xfrm>
          <a:prstGeom prst="rect">
            <a:avLst/>
          </a:prstGeom>
          <a:noFill/>
        </p:spPr>
        <p:txBody>
          <a:bodyPr wrap="square" rtlCol="0">
            <a:spAutoFit/>
          </a:bodyPr>
          <a:lstStyle/>
          <a:p>
            <a:r>
              <a:rPr lang="en-ZA" sz="3200" dirty="0" smtClean="0">
                <a:solidFill>
                  <a:srgbClr val="FF0000"/>
                </a:solidFill>
              </a:rPr>
              <a:t> 14:11   And the smoke of their torment </a:t>
            </a:r>
            <a:r>
              <a:rPr lang="en-ZA" sz="3200" dirty="0" err="1" smtClean="0">
                <a:solidFill>
                  <a:srgbClr val="FF0000"/>
                </a:solidFill>
              </a:rPr>
              <a:t>ascendeth</a:t>
            </a:r>
            <a:r>
              <a:rPr lang="en-ZA" sz="3200" dirty="0" smtClean="0">
                <a:solidFill>
                  <a:srgbClr val="FF0000"/>
                </a:solidFill>
              </a:rPr>
              <a:t> up for ever and ever: and they have no rest day nor night, who worship the beast and his image, and whosoever </a:t>
            </a:r>
            <a:r>
              <a:rPr lang="en-ZA" sz="3200" dirty="0" err="1" smtClean="0">
                <a:solidFill>
                  <a:srgbClr val="FF0000"/>
                </a:solidFill>
              </a:rPr>
              <a:t>receiveth</a:t>
            </a:r>
            <a:r>
              <a:rPr lang="en-ZA" sz="3200" dirty="0" smtClean="0">
                <a:solidFill>
                  <a:srgbClr val="FF0000"/>
                </a:solidFill>
              </a:rPr>
              <a:t> the mark of his name. </a:t>
            </a:r>
            <a:endParaRPr lang="en-ZA" sz="3200" dirty="0">
              <a:solidFill>
                <a:srgbClr val="FF0000"/>
              </a:solidFill>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7" name="TextBox 6"/>
          <p:cNvSpPr txBox="1"/>
          <p:nvPr/>
        </p:nvSpPr>
        <p:spPr>
          <a:xfrm>
            <a:off x="142844" y="357166"/>
            <a:ext cx="4429156" cy="5632311"/>
          </a:xfrm>
          <a:prstGeom prst="rect">
            <a:avLst/>
          </a:prstGeom>
          <a:noFill/>
        </p:spPr>
        <p:txBody>
          <a:bodyPr wrap="square" rtlCol="0">
            <a:spAutoFit/>
          </a:bodyPr>
          <a:lstStyle/>
          <a:p>
            <a:r>
              <a:rPr lang="en-ZA" sz="2000" dirty="0" smtClean="0">
                <a:solidFill>
                  <a:srgbClr val="FF0000"/>
                </a:solidFill>
              </a:rPr>
              <a:t>The Comforter is called "the Spirit of truth." His work is to define and maintain the truth. He first dwells in the heart as the Spirit of truth, and thus He becomes the Comforter. There is comfort and peace in the truth, but no real peace or comfort can be found in falsehood. It is through false theories and traditions that Satan gains his power over the mind. By directing men to false standards, he misshapes the character. Through the Scriptures the Holy Spirit speaks to the mind, and impresses truth upon the heart. Thus He exposes error, and expels it from the soul. It is by the Spirit of truth, working through the word of God, that Christ subdues His chosen people to Himself.  {DA 671.1}</a:t>
            </a:r>
            <a:endParaRPr lang="en-ZA" sz="2000" dirty="0">
              <a:solidFill>
                <a:srgbClr val="FF0000"/>
              </a:solidFill>
            </a:endParaRP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7" name="TextBox 6"/>
          <p:cNvSpPr txBox="1"/>
          <p:nvPr/>
        </p:nvSpPr>
        <p:spPr>
          <a:xfrm>
            <a:off x="0" y="214290"/>
            <a:ext cx="4357686" cy="1384995"/>
          </a:xfrm>
          <a:prstGeom prst="rect">
            <a:avLst/>
          </a:prstGeom>
          <a:noFill/>
        </p:spPr>
        <p:txBody>
          <a:bodyPr wrap="square" rtlCol="0">
            <a:spAutoFit/>
          </a:bodyPr>
          <a:lstStyle/>
          <a:p>
            <a:r>
              <a:rPr lang="en-ZA" sz="2800" dirty="0" smtClean="0">
                <a:solidFill>
                  <a:srgbClr val="FF0000"/>
                </a:solidFill>
              </a:rPr>
              <a:t>The second angel portrays the act of God talking and reasoning with his people</a:t>
            </a:r>
            <a:endParaRPr lang="en-ZA" sz="2800" dirty="0">
              <a:solidFill>
                <a:srgbClr val="FF0000"/>
              </a:solidFill>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7" name="TextBox 6"/>
          <p:cNvSpPr txBox="1"/>
          <p:nvPr/>
        </p:nvSpPr>
        <p:spPr>
          <a:xfrm>
            <a:off x="0" y="285728"/>
            <a:ext cx="4286248" cy="2031325"/>
          </a:xfrm>
          <a:prstGeom prst="rect">
            <a:avLst/>
          </a:prstGeom>
          <a:noFill/>
        </p:spPr>
        <p:txBody>
          <a:bodyPr wrap="square" rtlCol="0">
            <a:spAutoFit/>
          </a:bodyPr>
          <a:lstStyle/>
          <a:p>
            <a:r>
              <a:rPr lang="en-ZA" dirty="0" smtClean="0"/>
              <a:t> </a:t>
            </a:r>
            <a:r>
              <a:rPr lang="en-ZA" dirty="0" smtClean="0">
                <a:solidFill>
                  <a:srgbClr val="FF0000"/>
                </a:solidFill>
              </a:rPr>
              <a:t>Ps 95:7-8   For he [is] our God; and we [are] the people of his pasture, and the sheep of his hand. To day if ye will hear his voice,   Harden not your heart, as in the provocation, [and] as [in] the day of temptation in the wilderness:  (see also Heb  3)</a:t>
            </a:r>
            <a:endParaRPr lang="en-ZA" dirty="0">
              <a:solidFill>
                <a:srgbClr val="FF0000"/>
              </a:solidFill>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lstStyle/>
          <a:p>
            <a:r>
              <a:rPr lang="en-ZA" dirty="0" smtClean="0">
                <a:solidFill>
                  <a:srgbClr val="FF0000"/>
                </a:solidFill>
              </a:rPr>
              <a:t>Many a </a:t>
            </a:r>
            <a:r>
              <a:rPr lang="en-ZA" dirty="0" err="1" smtClean="0">
                <a:solidFill>
                  <a:srgbClr val="FF0000"/>
                </a:solidFill>
              </a:rPr>
              <a:t>christian</a:t>
            </a:r>
            <a:r>
              <a:rPr lang="en-ZA" dirty="0" smtClean="0">
                <a:solidFill>
                  <a:srgbClr val="FF0000"/>
                </a:solidFill>
              </a:rPr>
              <a:t>/SDA tend to believe that the 2</a:t>
            </a:r>
            <a:r>
              <a:rPr lang="en-ZA" baseline="30000" dirty="0" smtClean="0">
                <a:solidFill>
                  <a:srgbClr val="FF0000"/>
                </a:solidFill>
              </a:rPr>
              <a:t>nd</a:t>
            </a:r>
            <a:r>
              <a:rPr lang="en-ZA" dirty="0" smtClean="0">
                <a:solidFill>
                  <a:srgbClr val="FF0000"/>
                </a:solidFill>
              </a:rPr>
              <a:t> angels message is meant for other people but not themselves!</a:t>
            </a:r>
          </a:p>
          <a:p>
            <a:endParaRPr lang="en-ZA" dirty="0" smtClean="0">
              <a:solidFill>
                <a:srgbClr val="FF0000"/>
              </a:solidFill>
            </a:endParaRPr>
          </a:p>
          <a:p>
            <a:r>
              <a:rPr lang="en-ZA" dirty="0" smtClean="0">
                <a:solidFill>
                  <a:srgbClr val="FF0000"/>
                </a:solidFill>
              </a:rPr>
              <a:t>Have you thought otherwise</a:t>
            </a:r>
            <a:endParaRPr lang="en-ZA" dirty="0"/>
          </a:p>
        </p:txBody>
      </p:sp>
      <p:sp>
        <p:nvSpPr>
          <p:cNvPr id="4" name="Footer Placeholder 3"/>
          <p:cNvSpPr>
            <a:spLocks noGrp="1"/>
          </p:cNvSpPr>
          <p:nvPr>
            <p:ph type="ftr" sz="quarter" idx="11"/>
          </p:nvPr>
        </p:nvSpPr>
        <p:spPr/>
        <p:txBody>
          <a:bodyPr/>
          <a:lstStyle/>
          <a:p>
            <a:r>
              <a:rPr lang="en-ZA" smtClean="0"/>
              <a:t>MOSHABI MATHUBA</a:t>
            </a:r>
            <a:endParaRPr lang="en-ZA"/>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rgbClr val="FF0000"/>
                </a:solidFill>
              </a:rPr>
              <a:t>Remember- wine of error </a:t>
            </a:r>
            <a:endParaRPr lang="en-ZA" dirty="0"/>
          </a:p>
        </p:txBody>
      </p:sp>
      <p:sp>
        <p:nvSpPr>
          <p:cNvPr id="3" name="Content Placeholder 2"/>
          <p:cNvSpPr>
            <a:spLocks noGrp="1"/>
          </p:cNvSpPr>
          <p:nvPr>
            <p:ph idx="1"/>
          </p:nvPr>
        </p:nvSpPr>
        <p:spPr/>
        <p:txBody>
          <a:bodyPr/>
          <a:lstStyle/>
          <a:p>
            <a:r>
              <a:rPr lang="en-ZA" sz="2400" dirty="0" smtClean="0">
                <a:solidFill>
                  <a:srgbClr val="FF0000"/>
                </a:solidFill>
              </a:rPr>
              <a:t>doctrines such as</a:t>
            </a:r>
          </a:p>
          <a:p>
            <a:pPr>
              <a:buFont typeface="Arial" pitchFamily="34" charset="0"/>
              <a:buChar char="•"/>
            </a:pPr>
            <a:r>
              <a:rPr lang="en-ZA" sz="2400" dirty="0" smtClean="0">
                <a:solidFill>
                  <a:srgbClr val="FF0000"/>
                </a:solidFill>
              </a:rPr>
              <a:t>natural immortality of the soul,</a:t>
            </a:r>
          </a:p>
          <a:p>
            <a:pPr>
              <a:buFont typeface="Arial" pitchFamily="34" charset="0"/>
              <a:buChar char="•"/>
            </a:pPr>
            <a:r>
              <a:rPr lang="en-ZA" sz="2400" dirty="0" smtClean="0">
                <a:solidFill>
                  <a:srgbClr val="FF0000"/>
                </a:solidFill>
              </a:rPr>
              <a:t> the eternal torment of the wicked, </a:t>
            </a:r>
          </a:p>
          <a:p>
            <a:pPr>
              <a:buFont typeface="Arial" pitchFamily="34" charset="0"/>
              <a:buChar char="•"/>
            </a:pPr>
            <a:r>
              <a:rPr lang="en-ZA" sz="2400" dirty="0" smtClean="0">
                <a:solidFill>
                  <a:srgbClr val="FF0000"/>
                </a:solidFill>
              </a:rPr>
              <a:t>the denial of the pre-existence of Christ </a:t>
            </a:r>
          </a:p>
          <a:p>
            <a:pPr>
              <a:buFont typeface="Arial" pitchFamily="34" charset="0"/>
              <a:buChar char="•"/>
            </a:pPr>
            <a:r>
              <a:rPr lang="en-ZA" sz="2400" dirty="0" smtClean="0">
                <a:solidFill>
                  <a:srgbClr val="FF0000"/>
                </a:solidFill>
              </a:rPr>
              <a:t>advocating and exalting the first day of the week </a:t>
            </a:r>
          </a:p>
          <a:p>
            <a:endParaRPr lang="en-ZA" dirty="0"/>
          </a:p>
        </p:txBody>
      </p:sp>
      <p:sp>
        <p:nvSpPr>
          <p:cNvPr id="4" name="Footer Placeholder 3"/>
          <p:cNvSpPr>
            <a:spLocks noGrp="1"/>
          </p:cNvSpPr>
          <p:nvPr>
            <p:ph type="ftr" sz="quarter" idx="11"/>
          </p:nvPr>
        </p:nvSpPr>
        <p:spPr/>
        <p:txBody>
          <a:bodyPr/>
          <a:lstStyle/>
          <a:p>
            <a:r>
              <a:rPr lang="en-ZA" smtClean="0"/>
              <a:t>MOSHABI MATHUBA</a:t>
            </a:r>
            <a:endParaRPr lang="en-ZA"/>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7" name="TextBox 6"/>
          <p:cNvSpPr txBox="1"/>
          <p:nvPr/>
        </p:nvSpPr>
        <p:spPr>
          <a:xfrm>
            <a:off x="0" y="0"/>
            <a:ext cx="4500562" cy="4647426"/>
          </a:xfrm>
          <a:prstGeom prst="rect">
            <a:avLst/>
          </a:prstGeom>
          <a:noFill/>
        </p:spPr>
        <p:txBody>
          <a:bodyPr wrap="square" rtlCol="0">
            <a:spAutoFit/>
          </a:bodyPr>
          <a:lstStyle/>
          <a:p>
            <a:r>
              <a:rPr lang="en-ZA" sz="2800" dirty="0" smtClean="0">
                <a:solidFill>
                  <a:srgbClr val="FF0000"/>
                </a:solidFill>
              </a:rPr>
              <a:t>War, oppression, the worship of mammon, pursuit of pleasure, the maintenance of very many errors of the roman catholic church , identify  with sad and faithful accuracy the great body of the protestant churches as an important  constituent part of the great Babylon.</a:t>
            </a:r>
          </a:p>
          <a:p>
            <a:r>
              <a:rPr lang="en-ZA" sz="1600" dirty="0" smtClean="0">
                <a:solidFill>
                  <a:srgbClr val="FFFF00"/>
                </a:solidFill>
              </a:rPr>
              <a:t>Daniel and the Revelation. Uriah Smith. Pg 647</a:t>
            </a:r>
            <a:endParaRPr lang="en-ZA" sz="1600" dirty="0">
              <a:solidFill>
                <a:srgbClr val="FFFF00"/>
              </a:solidFill>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7" name="TextBox 6"/>
          <p:cNvSpPr txBox="1"/>
          <p:nvPr/>
        </p:nvSpPr>
        <p:spPr>
          <a:xfrm>
            <a:off x="0" y="142852"/>
            <a:ext cx="4071934" cy="1754326"/>
          </a:xfrm>
          <a:prstGeom prst="rect">
            <a:avLst/>
          </a:prstGeom>
          <a:noFill/>
        </p:spPr>
        <p:txBody>
          <a:bodyPr wrap="square" rtlCol="0">
            <a:spAutoFit/>
          </a:bodyPr>
          <a:lstStyle/>
          <a:p>
            <a:r>
              <a:rPr lang="en-ZA" dirty="0" smtClean="0">
                <a:solidFill>
                  <a:srgbClr val="FF0000"/>
                </a:solidFill>
              </a:rPr>
              <a:t>Do you in any way happen to identify with any of the  above?</a:t>
            </a:r>
          </a:p>
          <a:p>
            <a:endParaRPr lang="en-ZA" dirty="0" smtClean="0">
              <a:solidFill>
                <a:srgbClr val="FF0000"/>
              </a:solidFill>
            </a:endParaRPr>
          </a:p>
          <a:p>
            <a:r>
              <a:rPr lang="en-ZA" dirty="0" smtClean="0">
                <a:solidFill>
                  <a:srgbClr val="FF0000"/>
                </a:solidFill>
              </a:rPr>
              <a:t>If  you, are the message from the Lord... </a:t>
            </a:r>
          </a:p>
          <a:p>
            <a:r>
              <a:rPr lang="en-ZA" dirty="0" smtClean="0">
                <a:solidFill>
                  <a:srgbClr val="FF0000"/>
                </a:solidFill>
              </a:rPr>
              <a:t>Come now let us reason together- the </a:t>
            </a:r>
            <a:r>
              <a:rPr lang="en-ZA" dirty="0" err="1" smtClean="0">
                <a:solidFill>
                  <a:srgbClr val="FF0000"/>
                </a:solidFill>
              </a:rPr>
              <a:t>Laodecian</a:t>
            </a:r>
            <a:r>
              <a:rPr lang="en-ZA" dirty="0" smtClean="0">
                <a:solidFill>
                  <a:srgbClr val="FF0000"/>
                </a:solidFill>
              </a:rPr>
              <a:t> message</a:t>
            </a:r>
            <a:endParaRPr lang="en-ZA" dirty="0">
              <a:solidFill>
                <a:srgbClr val="FF0000"/>
              </a:solidFill>
            </a:endParaRP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7" name="TextBox 6"/>
          <p:cNvSpPr txBox="1"/>
          <p:nvPr/>
        </p:nvSpPr>
        <p:spPr>
          <a:xfrm>
            <a:off x="0" y="214290"/>
            <a:ext cx="4286248" cy="2585323"/>
          </a:xfrm>
          <a:prstGeom prst="rect">
            <a:avLst/>
          </a:prstGeom>
          <a:noFill/>
        </p:spPr>
        <p:txBody>
          <a:bodyPr wrap="square" rtlCol="0">
            <a:spAutoFit/>
          </a:bodyPr>
          <a:lstStyle/>
          <a:p>
            <a:r>
              <a:rPr lang="en-ZA" dirty="0" smtClean="0">
                <a:solidFill>
                  <a:srgbClr val="FF0000"/>
                </a:solidFill>
              </a:rPr>
              <a:t> There is but one church in the world who are at the present time standing in the breach, and making up the hedge, building up the old waste places; and for any man to call the attention of the world and other churches to this church, denouncing her as Babylon, is to do a work in harmony with him who is the accuser of the brethren. {FLB 305.5}</a:t>
            </a:r>
            <a:endParaRPr lang="en-ZA" dirty="0">
              <a:solidFill>
                <a:srgbClr val="FF0000"/>
              </a:solidFill>
            </a:endParaRP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7" name="Rectangle 6"/>
          <p:cNvSpPr/>
          <p:nvPr/>
        </p:nvSpPr>
        <p:spPr>
          <a:xfrm>
            <a:off x="0" y="1428736"/>
            <a:ext cx="4572000" cy="3693319"/>
          </a:xfrm>
          <a:prstGeom prst="rect">
            <a:avLst/>
          </a:prstGeom>
        </p:spPr>
        <p:txBody>
          <a:bodyPr>
            <a:spAutoFit/>
          </a:bodyPr>
          <a:lstStyle/>
          <a:p>
            <a:r>
              <a:rPr lang="en-ZA" dirty="0" smtClean="0"/>
              <a:t> </a:t>
            </a:r>
            <a:r>
              <a:rPr lang="en-ZA" dirty="0" smtClean="0">
                <a:solidFill>
                  <a:srgbClr val="FF0000"/>
                </a:solidFill>
              </a:rPr>
              <a:t>How Satan would exult to have a message go broadcast that the only people whom God has made the repositories of His law are the ones to whom this message applies. The wine of Babylon is the exalting of the false and spurious </a:t>
            </a:r>
            <a:r>
              <a:rPr lang="en-ZA" dirty="0" err="1" smtClean="0">
                <a:solidFill>
                  <a:srgbClr val="FF0000"/>
                </a:solidFill>
              </a:rPr>
              <a:t>sabbath</a:t>
            </a:r>
            <a:r>
              <a:rPr lang="en-ZA" dirty="0" smtClean="0">
                <a:solidFill>
                  <a:srgbClr val="FF0000"/>
                </a:solidFill>
              </a:rPr>
              <a:t> above the Sabbath which the Lord Jehovah hath blessed and sanctified for the use of man, also [it is] the immortality of the soul. These kindred heresies, and the rejection of the truth, convert the church into Babylon. Kings, merchants, rulers, and religious teachers are all in corrupt harmony.  {2SM 68.2}</a:t>
            </a:r>
            <a:endParaRPr lang="en-ZA" dirty="0">
              <a:solidFill>
                <a:srgbClr val="FF0000"/>
              </a:solidFill>
            </a:endParaRP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7" name="Rectangle 6"/>
          <p:cNvSpPr/>
          <p:nvPr/>
        </p:nvSpPr>
        <p:spPr>
          <a:xfrm>
            <a:off x="0" y="785794"/>
            <a:ext cx="4572000" cy="5078313"/>
          </a:xfrm>
          <a:prstGeom prst="rect">
            <a:avLst/>
          </a:prstGeom>
        </p:spPr>
        <p:txBody>
          <a:bodyPr>
            <a:spAutoFit/>
          </a:bodyPr>
          <a:lstStyle/>
          <a:p>
            <a:r>
              <a:rPr lang="en-ZA" dirty="0" smtClean="0">
                <a:solidFill>
                  <a:srgbClr val="FF0000"/>
                </a:solidFill>
              </a:rPr>
              <a:t> The Message to the </a:t>
            </a:r>
            <a:r>
              <a:rPr lang="en-ZA" dirty="0" err="1" smtClean="0">
                <a:solidFill>
                  <a:srgbClr val="FF0000"/>
                </a:solidFill>
              </a:rPr>
              <a:t>Laodiceans</a:t>
            </a:r>
            <a:r>
              <a:rPr lang="en-ZA" dirty="0" smtClean="0">
                <a:solidFill>
                  <a:srgbClr val="FF0000"/>
                </a:solidFill>
              </a:rPr>
              <a:t> </a:t>
            </a:r>
          </a:p>
          <a:p>
            <a:r>
              <a:rPr lang="en-ZA" dirty="0" smtClean="0">
                <a:solidFill>
                  <a:srgbClr val="FF0000"/>
                </a:solidFill>
              </a:rPr>
              <a:t>     God is leading out a people. He has a chosen people, a church on the earth, whom He has made the depositaries of His law. He has committed to them sacred trust and eternal truth to be given to the world. He would reprove and correct them. The message to the </a:t>
            </a:r>
            <a:r>
              <a:rPr lang="en-ZA" dirty="0" err="1" smtClean="0">
                <a:solidFill>
                  <a:srgbClr val="FF0000"/>
                </a:solidFill>
              </a:rPr>
              <a:t>Laodiceans</a:t>
            </a:r>
            <a:r>
              <a:rPr lang="en-ZA" dirty="0" smtClean="0">
                <a:solidFill>
                  <a:srgbClr val="FF0000"/>
                </a:solidFill>
              </a:rPr>
              <a:t> is applicable to Seventh-day Adventists who have had great light and have not walked in the light. It is those who have made great profession, but have not kept in step with their Leader, that will be spewed out of His mouth unless they repent. The message to pronounce the Seventh-Day Adventist Church Babylon, and call the people of God out of her, does not come from any heavenly messenger, or any human agent inspired by the Spirit of God.  {2SM 66.2}</a:t>
            </a:r>
            <a:endParaRPr lang="en-ZA"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1026" name="Picture 2" descr="E:\Bible Art Gallery\Evangelistic Images\Crusade Images 404.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
        <p:nvSpPr>
          <p:cNvPr id="6" name="TextBox 5"/>
          <p:cNvSpPr txBox="1"/>
          <p:nvPr/>
        </p:nvSpPr>
        <p:spPr>
          <a:xfrm>
            <a:off x="357158" y="428604"/>
            <a:ext cx="6215106" cy="646331"/>
          </a:xfrm>
          <a:prstGeom prst="rect">
            <a:avLst/>
          </a:prstGeom>
          <a:noFill/>
        </p:spPr>
        <p:txBody>
          <a:bodyPr wrap="square" rtlCol="0">
            <a:spAutoFit/>
          </a:bodyPr>
          <a:lstStyle/>
          <a:p>
            <a:r>
              <a:rPr lang="en-ZA" sz="3600" dirty="0" smtClean="0">
                <a:solidFill>
                  <a:schemeClr val="bg1"/>
                </a:solidFill>
              </a:rPr>
              <a:t>Rev 14</a:t>
            </a:r>
            <a:endParaRPr lang="en-ZA" sz="3600" dirty="0">
              <a:solidFill>
                <a:schemeClr val="bg1"/>
              </a:solidFill>
            </a:endParaRPr>
          </a:p>
        </p:txBody>
      </p:sp>
      <p:sp>
        <p:nvSpPr>
          <p:cNvPr id="7" name="TextBox 6"/>
          <p:cNvSpPr txBox="1"/>
          <p:nvPr/>
        </p:nvSpPr>
        <p:spPr>
          <a:xfrm>
            <a:off x="428596" y="1142984"/>
            <a:ext cx="7215238" cy="2062103"/>
          </a:xfrm>
          <a:prstGeom prst="rect">
            <a:avLst/>
          </a:prstGeom>
          <a:noFill/>
        </p:spPr>
        <p:txBody>
          <a:bodyPr wrap="square" rtlCol="0">
            <a:spAutoFit/>
          </a:bodyPr>
          <a:lstStyle/>
          <a:p>
            <a:r>
              <a:rPr lang="en-ZA" sz="3200" dirty="0" smtClean="0">
                <a:solidFill>
                  <a:srgbClr val="FF0000"/>
                </a:solidFill>
              </a:rPr>
              <a:t> 14:12   Here is the patience of the saints: here [are] they that keep the commandments of God, and the faith of Jesus. </a:t>
            </a:r>
            <a:endParaRPr lang="en-ZA" sz="3200" dirty="0">
              <a:solidFill>
                <a:srgbClr val="FF0000"/>
              </a:solidFill>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7" name="TextBox 6"/>
          <p:cNvSpPr txBox="1"/>
          <p:nvPr/>
        </p:nvSpPr>
        <p:spPr>
          <a:xfrm>
            <a:off x="285720" y="285728"/>
            <a:ext cx="3429024" cy="2308324"/>
          </a:xfrm>
          <a:prstGeom prst="rect">
            <a:avLst/>
          </a:prstGeom>
          <a:noFill/>
        </p:spPr>
        <p:txBody>
          <a:bodyPr wrap="square" rtlCol="0">
            <a:spAutoFit/>
          </a:bodyPr>
          <a:lstStyle/>
          <a:p>
            <a:r>
              <a:rPr lang="en-ZA" dirty="0" smtClean="0">
                <a:solidFill>
                  <a:srgbClr val="FF0000"/>
                </a:solidFill>
              </a:rPr>
              <a:t>God calls us to </a:t>
            </a:r>
            <a:r>
              <a:rPr lang="en-ZA" dirty="0" err="1" smtClean="0">
                <a:solidFill>
                  <a:srgbClr val="FF0000"/>
                </a:solidFill>
              </a:rPr>
              <a:t>ressurect</a:t>
            </a:r>
            <a:r>
              <a:rPr lang="en-ZA" dirty="0" smtClean="0">
                <a:solidFill>
                  <a:srgbClr val="FF0000"/>
                </a:solidFill>
              </a:rPr>
              <a:t> from our slumber, to seek the old paths and walk therein(</a:t>
            </a:r>
            <a:r>
              <a:rPr lang="en-ZA" dirty="0" err="1" smtClean="0">
                <a:solidFill>
                  <a:srgbClr val="FF0000"/>
                </a:solidFill>
              </a:rPr>
              <a:t>Jer</a:t>
            </a:r>
            <a:r>
              <a:rPr lang="en-ZA" dirty="0" smtClean="0">
                <a:solidFill>
                  <a:srgbClr val="FF0000"/>
                </a:solidFill>
              </a:rPr>
              <a:t> 6:16) to remember whence we have fallen and do the first things(Rev 2:5) to earnestly contend for the  faith which was once delivered to the saints(Jude 3)</a:t>
            </a:r>
            <a:endParaRPr lang="en-ZA" dirty="0">
              <a:solidFill>
                <a:srgbClr val="FF0000"/>
              </a:solidFill>
            </a:endParaRP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8" name="TextBox 7"/>
          <p:cNvSpPr txBox="1"/>
          <p:nvPr/>
        </p:nvSpPr>
        <p:spPr>
          <a:xfrm>
            <a:off x="214282" y="214290"/>
            <a:ext cx="4000528" cy="5632311"/>
          </a:xfrm>
          <a:prstGeom prst="rect">
            <a:avLst/>
          </a:prstGeom>
          <a:noFill/>
        </p:spPr>
        <p:txBody>
          <a:bodyPr wrap="square" rtlCol="0">
            <a:spAutoFit/>
          </a:bodyPr>
          <a:lstStyle/>
          <a:p>
            <a:r>
              <a:rPr lang="en-ZA" dirty="0" smtClean="0">
                <a:solidFill>
                  <a:srgbClr val="FF0000"/>
                </a:solidFill>
              </a:rPr>
              <a:t> Let all be careful not to make an outcry against the only people who are fulfilling the description given of the remnant people, who keep the commandments of God and have faith in Jesus. . . . God has a distinct people, a church on earth, second to none, but superior to all in their facilities to teach the truth, to vindicate the law of God. . . . My brother, if you are teaching that the Seventh-day Adventist Church is Babylon, you are wrong.--TM 50, 58, 59 (1893). [THE BOOK OF REVELATION FOCUSES ON TWO SETS OF GOD'S PEOPLE--THE VISIBLE REMNANT (12:17) AND "MY PEOPLE" IN BABYLON (18:4).  THIS CHAPTER DEALS WITH THE FORMER, AND CHAPTER 14, "THE LOUD CRY," DEALS WITH THE LATTER.]  {LDE 43.3} Chap 4, God's Last Day Church.</a:t>
            </a:r>
            <a:endParaRPr lang="en-ZA" dirty="0">
              <a:solidFill>
                <a:srgbClr val="FF0000"/>
              </a:solidFill>
            </a:endParaRP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normAutofit/>
          </a:bodyPr>
          <a:lstStyle/>
          <a:p>
            <a:pPr>
              <a:buNone/>
            </a:pPr>
            <a:r>
              <a:rPr lang="en-ZA" dirty="0" smtClean="0"/>
              <a:t>MEETING THE CHARGE THAT THE CHURCH HAD BECOME BABYLON, ELLEN G. WHITE WROTE: "THE CHURCH, ENFEEBLED AND DEFECTIVE, </a:t>
            </a:r>
            <a:r>
              <a:rPr lang="en-ZA" dirty="0" smtClean="0">
                <a:solidFill>
                  <a:srgbClr val="FF0000"/>
                </a:solidFill>
              </a:rPr>
              <a:t>NEEDING TO BE REPROVED, WARNED, AND COUNSELED</a:t>
            </a:r>
            <a:r>
              <a:rPr lang="en-ZA" dirty="0" smtClean="0"/>
              <a:t>, IS THE ONLY OBJECT UPON EARTH UPON WHICH CHRIST BESTOWS HIS SUPREME REGARD."--TESTIMONIES TO MINISTERS, P. 49</a:t>
            </a:r>
            <a:endParaRPr lang="en-ZA" dirty="0"/>
          </a:p>
        </p:txBody>
      </p:sp>
      <p:sp>
        <p:nvSpPr>
          <p:cNvPr id="4" name="Footer Placeholder 3"/>
          <p:cNvSpPr>
            <a:spLocks noGrp="1"/>
          </p:cNvSpPr>
          <p:nvPr>
            <p:ph type="ftr" sz="quarter" idx="11"/>
          </p:nvPr>
        </p:nvSpPr>
        <p:spPr/>
        <p:txBody>
          <a:bodyPr/>
          <a:lstStyle/>
          <a:p>
            <a:r>
              <a:rPr lang="en-ZA" smtClean="0"/>
              <a:t>Moshabi Mathuba</a:t>
            </a:r>
            <a:endParaRPr lang="en-ZA"/>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lstStyle/>
          <a:p>
            <a:r>
              <a:rPr lang="en-ZA" dirty="0" smtClean="0"/>
              <a:t>Remember Rev 12.... The  woman on the moon</a:t>
            </a:r>
            <a:endParaRPr lang="en-ZA" dirty="0"/>
          </a:p>
        </p:txBody>
      </p:sp>
      <p:sp>
        <p:nvSpPr>
          <p:cNvPr id="4" name="Footer Placeholder 3"/>
          <p:cNvSpPr>
            <a:spLocks noGrp="1"/>
          </p:cNvSpPr>
          <p:nvPr>
            <p:ph type="ftr" sz="quarter" idx="11"/>
          </p:nvPr>
        </p:nvSpPr>
        <p:spPr/>
        <p:txBody>
          <a:bodyPr/>
          <a:lstStyle/>
          <a:p>
            <a:r>
              <a:rPr lang="en-ZA" smtClean="0"/>
              <a:t>Moshabi Mathuba</a:t>
            </a:r>
            <a:endParaRPr lang="en-ZA"/>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lstStyle/>
          <a:p>
            <a:r>
              <a:rPr lang="en-ZA" dirty="0" smtClean="0"/>
              <a:t>Do you remember the characteristics of the remnant of her seed?</a:t>
            </a:r>
          </a:p>
          <a:p>
            <a:endParaRPr lang="en-ZA" dirty="0" smtClean="0"/>
          </a:p>
          <a:p>
            <a:r>
              <a:rPr lang="en-ZA" dirty="0" smtClean="0"/>
              <a:t>“keep the commandments of God and have the faith of Jesus Christ”</a:t>
            </a:r>
            <a:endParaRPr lang="en-ZA" dirty="0"/>
          </a:p>
        </p:txBody>
      </p:sp>
      <p:sp>
        <p:nvSpPr>
          <p:cNvPr id="4" name="Footer Placeholder 3"/>
          <p:cNvSpPr>
            <a:spLocks noGrp="1"/>
          </p:cNvSpPr>
          <p:nvPr>
            <p:ph type="ftr" sz="quarter" idx="11"/>
          </p:nvPr>
        </p:nvSpPr>
        <p:spPr/>
        <p:txBody>
          <a:bodyPr/>
          <a:lstStyle/>
          <a:p>
            <a:r>
              <a:rPr lang="en-ZA" smtClean="0"/>
              <a:t>Moshabi Mathuba</a:t>
            </a:r>
            <a:endParaRPr lang="en-ZA"/>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lstStyle/>
          <a:p>
            <a:r>
              <a:rPr lang="en-ZA" dirty="0" smtClean="0"/>
              <a:t>Do you identify with her?</a:t>
            </a:r>
            <a:endParaRPr lang="en-ZA" dirty="0"/>
          </a:p>
        </p:txBody>
      </p:sp>
      <p:sp>
        <p:nvSpPr>
          <p:cNvPr id="4" name="Footer Placeholder 3"/>
          <p:cNvSpPr>
            <a:spLocks noGrp="1"/>
          </p:cNvSpPr>
          <p:nvPr>
            <p:ph type="ftr" sz="quarter" idx="11"/>
          </p:nvPr>
        </p:nvSpPr>
        <p:spPr/>
        <p:txBody>
          <a:bodyPr/>
          <a:lstStyle/>
          <a:p>
            <a:r>
              <a:rPr lang="en-ZA" smtClean="0"/>
              <a:t>Moshabi Mathuba</a:t>
            </a:r>
            <a:endParaRPr lang="en-ZA"/>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8" name="TextBox 7"/>
          <p:cNvSpPr txBox="1"/>
          <p:nvPr/>
        </p:nvSpPr>
        <p:spPr>
          <a:xfrm>
            <a:off x="0" y="214290"/>
            <a:ext cx="4357686" cy="3877985"/>
          </a:xfrm>
          <a:prstGeom prst="rect">
            <a:avLst/>
          </a:prstGeom>
          <a:noFill/>
        </p:spPr>
        <p:txBody>
          <a:bodyPr wrap="square" rtlCol="0">
            <a:spAutoFit/>
          </a:bodyPr>
          <a:lstStyle/>
          <a:p>
            <a:pPr>
              <a:buFont typeface="Arial" pitchFamily="34" charset="0"/>
              <a:buChar char="•"/>
            </a:pPr>
            <a:r>
              <a:rPr lang="en-ZA" sz="2800" dirty="0" smtClean="0">
                <a:solidFill>
                  <a:srgbClr val="FF0000"/>
                </a:solidFill>
              </a:rPr>
              <a:t>How well do you endeavour to keep the commandments of God</a:t>
            </a:r>
          </a:p>
          <a:p>
            <a:pPr>
              <a:buFont typeface="Arial" pitchFamily="34" charset="0"/>
              <a:buChar char="•"/>
            </a:pPr>
            <a:r>
              <a:rPr lang="en-ZA" dirty="0" smtClean="0">
                <a:solidFill>
                  <a:schemeClr val="bg1"/>
                </a:solidFill>
              </a:rPr>
              <a:t>Do you believe in a life of perfection in Jesus Christ</a:t>
            </a:r>
          </a:p>
          <a:p>
            <a:pPr>
              <a:buFont typeface="Arial" pitchFamily="34" charset="0"/>
              <a:buChar char="•"/>
            </a:pPr>
            <a:r>
              <a:rPr lang="en-ZA" dirty="0" smtClean="0">
                <a:solidFill>
                  <a:schemeClr val="bg1"/>
                </a:solidFill>
              </a:rPr>
              <a:t>Do you believe in Righteousness by faith</a:t>
            </a:r>
          </a:p>
          <a:p>
            <a:pPr>
              <a:buFont typeface="Arial" pitchFamily="34" charset="0"/>
              <a:buChar char="•"/>
            </a:pPr>
            <a:r>
              <a:rPr lang="en-ZA" dirty="0" smtClean="0">
                <a:solidFill>
                  <a:schemeClr val="bg1"/>
                </a:solidFill>
              </a:rPr>
              <a:t>Do you believe in the sanctuary message</a:t>
            </a:r>
          </a:p>
          <a:p>
            <a:pPr>
              <a:buFont typeface="Arial" pitchFamily="34" charset="0"/>
              <a:buChar char="•"/>
            </a:pPr>
            <a:r>
              <a:rPr lang="en-ZA" dirty="0" smtClean="0">
                <a:solidFill>
                  <a:schemeClr val="bg1"/>
                </a:solidFill>
              </a:rPr>
              <a:t>Do you believe in health reform</a:t>
            </a:r>
          </a:p>
          <a:p>
            <a:pPr>
              <a:buFont typeface="Arial" pitchFamily="34" charset="0"/>
              <a:buChar char="•"/>
            </a:pPr>
            <a:r>
              <a:rPr lang="en-ZA" dirty="0" smtClean="0">
                <a:solidFill>
                  <a:schemeClr val="bg1"/>
                </a:solidFill>
              </a:rPr>
              <a:t>Do you believe in dress reform</a:t>
            </a:r>
          </a:p>
          <a:p>
            <a:pPr>
              <a:buFont typeface="Arial" pitchFamily="34" charset="0"/>
              <a:buChar char="•"/>
            </a:pPr>
            <a:r>
              <a:rPr lang="en-ZA" dirty="0" smtClean="0">
                <a:solidFill>
                  <a:schemeClr val="bg1"/>
                </a:solidFill>
              </a:rPr>
              <a:t>Do you believe in reverent worship</a:t>
            </a:r>
          </a:p>
          <a:p>
            <a:pPr>
              <a:buFont typeface="Arial" pitchFamily="34" charset="0"/>
              <a:buChar char="•"/>
            </a:pPr>
            <a:r>
              <a:rPr lang="en-ZA" dirty="0" smtClean="0">
                <a:solidFill>
                  <a:schemeClr val="bg1"/>
                </a:solidFill>
              </a:rPr>
              <a:t>Do you believe in the testimony of Jesus/SOP</a:t>
            </a:r>
            <a:endParaRPr lang="en-ZA" dirty="0">
              <a:solidFill>
                <a:schemeClr val="bg1"/>
              </a:solidFill>
            </a:endParaRP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8" name="TextBox 7"/>
          <p:cNvSpPr txBox="1"/>
          <p:nvPr/>
        </p:nvSpPr>
        <p:spPr>
          <a:xfrm>
            <a:off x="0" y="214290"/>
            <a:ext cx="4357686" cy="3447098"/>
          </a:xfrm>
          <a:prstGeom prst="rect">
            <a:avLst/>
          </a:prstGeom>
          <a:noFill/>
        </p:spPr>
        <p:txBody>
          <a:bodyPr wrap="square" rtlCol="0">
            <a:spAutoFit/>
          </a:bodyPr>
          <a:lstStyle/>
          <a:p>
            <a:pPr>
              <a:buFont typeface="Arial" pitchFamily="34" charset="0"/>
              <a:buChar char="•"/>
            </a:pPr>
            <a:r>
              <a:rPr lang="en-ZA" dirty="0" smtClean="0">
                <a:solidFill>
                  <a:schemeClr val="bg1"/>
                </a:solidFill>
              </a:rPr>
              <a:t>How well do you endeavour to keep the commandments of God</a:t>
            </a:r>
          </a:p>
          <a:p>
            <a:pPr>
              <a:buFont typeface="Arial" pitchFamily="34" charset="0"/>
              <a:buChar char="•"/>
            </a:pPr>
            <a:r>
              <a:rPr lang="en-ZA" sz="2800" dirty="0" smtClean="0">
                <a:solidFill>
                  <a:srgbClr val="FF0000"/>
                </a:solidFill>
              </a:rPr>
              <a:t>Do you believe in a life of perfection in Jesus Christ</a:t>
            </a:r>
          </a:p>
          <a:p>
            <a:pPr>
              <a:buFont typeface="Arial" pitchFamily="34" charset="0"/>
              <a:buChar char="•"/>
            </a:pPr>
            <a:r>
              <a:rPr lang="en-ZA" dirty="0" smtClean="0">
                <a:solidFill>
                  <a:schemeClr val="bg1"/>
                </a:solidFill>
              </a:rPr>
              <a:t>Do you believe in Righteousness by faith</a:t>
            </a:r>
          </a:p>
          <a:p>
            <a:pPr>
              <a:buFont typeface="Arial" pitchFamily="34" charset="0"/>
              <a:buChar char="•"/>
            </a:pPr>
            <a:r>
              <a:rPr lang="en-ZA" dirty="0" smtClean="0">
                <a:solidFill>
                  <a:schemeClr val="bg1"/>
                </a:solidFill>
              </a:rPr>
              <a:t>Do you believe in the sanctuary message</a:t>
            </a:r>
          </a:p>
          <a:p>
            <a:pPr>
              <a:buFont typeface="Arial" pitchFamily="34" charset="0"/>
              <a:buChar char="•"/>
            </a:pPr>
            <a:r>
              <a:rPr lang="en-ZA" dirty="0" smtClean="0">
                <a:solidFill>
                  <a:schemeClr val="bg1"/>
                </a:solidFill>
              </a:rPr>
              <a:t>Do you believe in health reform</a:t>
            </a:r>
          </a:p>
          <a:p>
            <a:pPr>
              <a:buFont typeface="Arial" pitchFamily="34" charset="0"/>
              <a:buChar char="•"/>
            </a:pPr>
            <a:r>
              <a:rPr lang="en-ZA" dirty="0" smtClean="0">
                <a:solidFill>
                  <a:schemeClr val="bg1"/>
                </a:solidFill>
              </a:rPr>
              <a:t>Do you believe in dress reform</a:t>
            </a:r>
          </a:p>
          <a:p>
            <a:pPr>
              <a:buFont typeface="Arial" pitchFamily="34" charset="0"/>
              <a:buChar char="•"/>
            </a:pPr>
            <a:r>
              <a:rPr lang="en-ZA" dirty="0" smtClean="0">
                <a:solidFill>
                  <a:schemeClr val="bg1"/>
                </a:solidFill>
              </a:rPr>
              <a:t>Do you believe in reverent worship</a:t>
            </a:r>
          </a:p>
          <a:p>
            <a:pPr>
              <a:buFont typeface="Arial" pitchFamily="34" charset="0"/>
              <a:buChar char="•"/>
            </a:pPr>
            <a:r>
              <a:rPr lang="en-ZA" dirty="0" smtClean="0">
                <a:solidFill>
                  <a:schemeClr val="bg1"/>
                </a:solidFill>
              </a:rPr>
              <a:t>Do you believe in the testimony of Jesus/SOP</a:t>
            </a:r>
            <a:endParaRPr lang="en-ZA" dirty="0">
              <a:solidFill>
                <a:schemeClr val="bg1"/>
              </a:solidFill>
            </a:endParaRP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8" name="TextBox 7"/>
          <p:cNvSpPr txBox="1"/>
          <p:nvPr/>
        </p:nvSpPr>
        <p:spPr>
          <a:xfrm>
            <a:off x="0" y="214290"/>
            <a:ext cx="4357686" cy="3724096"/>
          </a:xfrm>
          <a:prstGeom prst="rect">
            <a:avLst/>
          </a:prstGeom>
          <a:noFill/>
        </p:spPr>
        <p:txBody>
          <a:bodyPr wrap="square" rtlCol="0">
            <a:spAutoFit/>
          </a:bodyPr>
          <a:lstStyle/>
          <a:p>
            <a:pPr>
              <a:buFont typeface="Arial" pitchFamily="34" charset="0"/>
              <a:buChar char="•"/>
            </a:pPr>
            <a:r>
              <a:rPr lang="en-ZA" dirty="0" smtClean="0">
                <a:solidFill>
                  <a:schemeClr val="bg1"/>
                </a:solidFill>
              </a:rPr>
              <a:t>How well do you endeavour to keep the commandments of God</a:t>
            </a:r>
          </a:p>
          <a:p>
            <a:pPr>
              <a:buFont typeface="Arial" pitchFamily="34" charset="0"/>
              <a:buChar char="•"/>
            </a:pPr>
            <a:r>
              <a:rPr lang="en-ZA" dirty="0" smtClean="0">
                <a:solidFill>
                  <a:schemeClr val="bg1"/>
                </a:solidFill>
              </a:rPr>
              <a:t>Do you believe in a life of perfection in Jesus Christ</a:t>
            </a:r>
          </a:p>
          <a:p>
            <a:pPr>
              <a:buFont typeface="Arial" pitchFamily="34" charset="0"/>
              <a:buChar char="•"/>
            </a:pPr>
            <a:r>
              <a:rPr lang="en-ZA" sz="2800" dirty="0" smtClean="0">
                <a:solidFill>
                  <a:srgbClr val="FF0000"/>
                </a:solidFill>
              </a:rPr>
              <a:t>Do you believe in Righteousness by faith</a:t>
            </a:r>
          </a:p>
          <a:p>
            <a:pPr>
              <a:buFont typeface="Arial" pitchFamily="34" charset="0"/>
              <a:buChar char="•"/>
            </a:pPr>
            <a:r>
              <a:rPr lang="en-ZA" dirty="0" smtClean="0">
                <a:solidFill>
                  <a:schemeClr val="bg1"/>
                </a:solidFill>
              </a:rPr>
              <a:t>Do you believe in the sanctuary message</a:t>
            </a:r>
          </a:p>
          <a:p>
            <a:pPr>
              <a:buFont typeface="Arial" pitchFamily="34" charset="0"/>
              <a:buChar char="•"/>
            </a:pPr>
            <a:r>
              <a:rPr lang="en-ZA" dirty="0" smtClean="0">
                <a:solidFill>
                  <a:schemeClr val="bg1"/>
                </a:solidFill>
              </a:rPr>
              <a:t>Do you believe in health reform</a:t>
            </a:r>
          </a:p>
          <a:p>
            <a:pPr>
              <a:buFont typeface="Arial" pitchFamily="34" charset="0"/>
              <a:buChar char="•"/>
            </a:pPr>
            <a:r>
              <a:rPr lang="en-ZA" dirty="0" smtClean="0">
                <a:solidFill>
                  <a:schemeClr val="bg1"/>
                </a:solidFill>
              </a:rPr>
              <a:t>Do you believe in dress reform</a:t>
            </a:r>
          </a:p>
          <a:p>
            <a:pPr>
              <a:buFont typeface="Arial" pitchFamily="34" charset="0"/>
              <a:buChar char="•"/>
            </a:pPr>
            <a:r>
              <a:rPr lang="en-ZA" dirty="0" smtClean="0">
                <a:solidFill>
                  <a:schemeClr val="bg1"/>
                </a:solidFill>
              </a:rPr>
              <a:t>Do you believe in reverent worship</a:t>
            </a:r>
          </a:p>
          <a:p>
            <a:pPr>
              <a:buFont typeface="Arial" pitchFamily="34" charset="0"/>
              <a:buChar char="•"/>
            </a:pPr>
            <a:r>
              <a:rPr lang="en-ZA" dirty="0" smtClean="0">
                <a:solidFill>
                  <a:schemeClr val="bg1"/>
                </a:solidFill>
              </a:rPr>
              <a:t>Do you believe in the testimony of Jesus/SOP</a:t>
            </a:r>
            <a:endParaRPr lang="en-ZA" dirty="0">
              <a:solidFill>
                <a:schemeClr val="bg1"/>
              </a:solidFill>
            </a:endParaRP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p:txBody>
          <a:bodyPr/>
          <a:lstStyle/>
          <a:p>
            <a:r>
              <a:rPr lang="en-ZA" smtClean="0"/>
              <a:t>Moshabi Mathuba</a:t>
            </a:r>
            <a:endParaRPr lang="en-ZA"/>
          </a:p>
        </p:txBody>
      </p:sp>
      <p:pic>
        <p:nvPicPr>
          <p:cNvPr id="6146" name="Picture 2" descr="E:\Bible Art Gallery\Evangelistic Images\Crusade Images 147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
        <p:nvSpPr>
          <p:cNvPr id="6" name="TextBox 5"/>
          <p:cNvSpPr txBox="1"/>
          <p:nvPr/>
        </p:nvSpPr>
        <p:spPr>
          <a:xfrm>
            <a:off x="6500794" y="6488668"/>
            <a:ext cx="2643206" cy="369332"/>
          </a:xfrm>
          <a:prstGeom prst="rect">
            <a:avLst/>
          </a:prstGeom>
          <a:noFill/>
        </p:spPr>
        <p:txBody>
          <a:bodyPr wrap="square" rtlCol="0">
            <a:spAutoFit/>
          </a:bodyPr>
          <a:lstStyle/>
          <a:p>
            <a:r>
              <a:rPr lang="en-ZA" dirty="0" smtClean="0">
                <a:solidFill>
                  <a:srgbClr val="FF0000"/>
                </a:solidFill>
              </a:rPr>
              <a:t>Moshabi Mathuba</a:t>
            </a:r>
            <a:endParaRPr lang="en-ZA" dirty="0">
              <a:solidFill>
                <a:srgbClr val="FF0000"/>
              </a:solidFill>
            </a:endParaRPr>
          </a:p>
        </p:txBody>
      </p:sp>
      <p:sp>
        <p:nvSpPr>
          <p:cNvPr id="8" name="TextBox 7"/>
          <p:cNvSpPr txBox="1"/>
          <p:nvPr/>
        </p:nvSpPr>
        <p:spPr>
          <a:xfrm>
            <a:off x="0" y="214290"/>
            <a:ext cx="4357686" cy="3724096"/>
          </a:xfrm>
          <a:prstGeom prst="rect">
            <a:avLst/>
          </a:prstGeom>
          <a:noFill/>
        </p:spPr>
        <p:txBody>
          <a:bodyPr wrap="square" rtlCol="0">
            <a:spAutoFit/>
          </a:bodyPr>
          <a:lstStyle/>
          <a:p>
            <a:pPr>
              <a:buFont typeface="Arial" pitchFamily="34" charset="0"/>
              <a:buChar char="•"/>
            </a:pPr>
            <a:r>
              <a:rPr lang="en-ZA" dirty="0" smtClean="0">
                <a:solidFill>
                  <a:schemeClr val="bg1"/>
                </a:solidFill>
              </a:rPr>
              <a:t>How well do you endeavour to keep the commandments of God</a:t>
            </a:r>
          </a:p>
          <a:p>
            <a:pPr>
              <a:buFont typeface="Arial" pitchFamily="34" charset="0"/>
              <a:buChar char="•"/>
            </a:pPr>
            <a:r>
              <a:rPr lang="en-ZA" dirty="0" smtClean="0">
                <a:solidFill>
                  <a:schemeClr val="bg1"/>
                </a:solidFill>
              </a:rPr>
              <a:t>Do you believe in a life of perfection in Jesus Christ</a:t>
            </a:r>
          </a:p>
          <a:p>
            <a:pPr>
              <a:buFont typeface="Arial" pitchFamily="34" charset="0"/>
              <a:buChar char="•"/>
            </a:pPr>
            <a:r>
              <a:rPr lang="en-ZA" dirty="0" smtClean="0">
                <a:solidFill>
                  <a:schemeClr val="bg1"/>
                </a:solidFill>
              </a:rPr>
              <a:t>Do you believe in Righteousness by faith</a:t>
            </a:r>
          </a:p>
          <a:p>
            <a:pPr>
              <a:buFont typeface="Arial" pitchFamily="34" charset="0"/>
              <a:buChar char="•"/>
            </a:pPr>
            <a:r>
              <a:rPr lang="en-ZA" sz="2800" dirty="0" smtClean="0">
                <a:solidFill>
                  <a:srgbClr val="FF0000"/>
                </a:solidFill>
              </a:rPr>
              <a:t>Do you believe in the sanctuary message</a:t>
            </a:r>
          </a:p>
          <a:p>
            <a:pPr>
              <a:buFont typeface="Arial" pitchFamily="34" charset="0"/>
              <a:buChar char="•"/>
            </a:pPr>
            <a:r>
              <a:rPr lang="en-ZA" dirty="0" smtClean="0">
                <a:solidFill>
                  <a:schemeClr val="bg1"/>
                </a:solidFill>
              </a:rPr>
              <a:t>Do you believe in health reform</a:t>
            </a:r>
          </a:p>
          <a:p>
            <a:pPr>
              <a:buFont typeface="Arial" pitchFamily="34" charset="0"/>
              <a:buChar char="•"/>
            </a:pPr>
            <a:r>
              <a:rPr lang="en-ZA" dirty="0" smtClean="0">
                <a:solidFill>
                  <a:schemeClr val="bg1"/>
                </a:solidFill>
              </a:rPr>
              <a:t>Do you believe in dress reform</a:t>
            </a:r>
          </a:p>
          <a:p>
            <a:pPr>
              <a:buFont typeface="Arial" pitchFamily="34" charset="0"/>
              <a:buChar char="•"/>
            </a:pPr>
            <a:r>
              <a:rPr lang="en-ZA" dirty="0" smtClean="0">
                <a:solidFill>
                  <a:schemeClr val="bg1"/>
                </a:solidFill>
              </a:rPr>
              <a:t>Do you believe in reverent worship</a:t>
            </a:r>
          </a:p>
          <a:p>
            <a:pPr>
              <a:buFont typeface="Arial" pitchFamily="34" charset="0"/>
              <a:buChar char="•"/>
            </a:pPr>
            <a:r>
              <a:rPr lang="en-ZA" dirty="0" smtClean="0">
                <a:solidFill>
                  <a:schemeClr val="bg1"/>
                </a:solidFill>
              </a:rPr>
              <a:t>Do you believe in the testimony of Jesus/SOP</a:t>
            </a:r>
            <a:endParaRPr lang="en-ZA" dirty="0">
              <a:solidFill>
                <a:schemeClr val="bg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837</TotalTime>
  <Words>6583</Words>
  <Application>Microsoft Office PowerPoint</Application>
  <PresentationFormat>On-screen Show (4:3)</PresentationFormat>
  <Paragraphs>582</Paragraphs>
  <Slides>107</Slides>
  <Notes>4</Notes>
  <HiddenSlides>0</HiddenSlides>
  <MMClips>0</MMClips>
  <ScaleCrop>false</ScaleCrop>
  <HeadingPairs>
    <vt:vector size="4" baseType="variant">
      <vt:variant>
        <vt:lpstr>Theme</vt:lpstr>
      </vt:variant>
      <vt:variant>
        <vt:i4>1</vt:i4>
      </vt:variant>
      <vt:variant>
        <vt:lpstr>Slide Titles</vt:lpstr>
      </vt:variant>
      <vt:variant>
        <vt:i4>107</vt:i4>
      </vt:variant>
    </vt:vector>
  </HeadingPairs>
  <TitlesOfParts>
    <vt:vector size="108" baseType="lpstr">
      <vt:lpstr>Flow</vt:lpstr>
      <vt:lpstr>Slide 1</vt:lpstr>
      <vt:lpstr>A CALL AT THE PRESENT DAY</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Babylon</vt:lpstr>
      <vt:lpstr>Slide 41</vt:lpstr>
      <vt:lpstr>Slide 42</vt:lpstr>
      <vt:lpstr>Slide 43</vt:lpstr>
      <vt:lpstr>Slide 44</vt:lpstr>
      <vt:lpstr>Babylon</vt:lpstr>
      <vt:lpstr>Babylon</vt:lpstr>
      <vt:lpstr>Wine</vt:lpstr>
      <vt:lpstr>Wine</vt:lpstr>
      <vt:lpstr>Wine</vt:lpstr>
      <vt:lpstr>Wine</vt:lpstr>
      <vt:lpstr>Wine</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Babylon.... fallen</vt:lpstr>
      <vt:lpstr>Babylon.... fallen</vt:lpstr>
      <vt:lpstr>Babylon.... fallen</vt:lpstr>
      <vt:lpstr>Babylon.... fallen</vt:lpstr>
      <vt:lpstr>Babylon.... fallen</vt:lpstr>
      <vt:lpstr>Babylon.... fallen</vt:lpstr>
      <vt:lpstr>Slide 74</vt:lpstr>
      <vt:lpstr>Slide 75</vt:lpstr>
      <vt:lpstr>Slide 76</vt:lpstr>
      <vt:lpstr>Slide 77</vt:lpstr>
      <vt:lpstr>Slide 78</vt:lpstr>
      <vt:lpstr>Slide 79</vt:lpstr>
      <vt:lpstr>Slide 80</vt:lpstr>
      <vt:lpstr>Slide 81</vt:lpstr>
      <vt:lpstr>Slide 82</vt:lpstr>
      <vt:lpstr>Slide 83</vt:lpstr>
      <vt:lpstr>Remember- wine of error </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Slide 103</vt:lpstr>
      <vt:lpstr>Slide 104</vt:lpstr>
      <vt:lpstr>Slide 105</vt:lpstr>
      <vt:lpstr>If you happen to be in babylon</vt:lpstr>
      <vt:lpstr>Slide 107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call to a dying world</dc:title>
  <dc:creator>Moshabi</dc:creator>
  <cp:lastModifiedBy>Moshabi</cp:lastModifiedBy>
  <cp:revision>86</cp:revision>
  <dcterms:created xsi:type="dcterms:W3CDTF">2009-12-01T04:53:03Z</dcterms:created>
  <dcterms:modified xsi:type="dcterms:W3CDTF">2009-12-04T14:51:45Z</dcterms:modified>
</cp:coreProperties>
</file>