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81" r:id="rId2"/>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9" r:id="rId36"/>
    <p:sldId id="300" r:id="rId37"/>
    <p:sldId id="301" r:id="rId38"/>
    <p:sldId id="290" r:id="rId39"/>
    <p:sldId id="291" r:id="rId40"/>
    <p:sldId id="292" r:id="rId41"/>
    <p:sldId id="293" r:id="rId42"/>
    <p:sldId id="294" r:id="rId43"/>
    <p:sldId id="295" r:id="rId44"/>
    <p:sldId id="296" r:id="rId45"/>
    <p:sldId id="298" r:id="rId46"/>
    <p:sldId id="29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00FF"/>
    <a:srgbClr val="FF0000"/>
    <a:srgbClr val="66FFFF"/>
    <a:srgbClr val="CCFF99"/>
    <a:srgbClr val="FF0066"/>
    <a:srgbClr val="CC00CC"/>
    <a:srgbClr val="FF9933"/>
    <a:srgbClr val="9900CC"/>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515CE-9AAE-4ADF-BB4B-F1889F13353D}" type="datetimeFigureOut">
              <a:rPr lang="en-US" smtClean="0"/>
              <a:pPr/>
              <a:t>12/10/2010</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FCE30E-94F8-4DA6-9669-E61850B0D055}"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10D3E90-4C0A-4251-A5F2-8C000030E6F1}" type="datetime1">
              <a:rPr lang="en-US" smtClean="0"/>
              <a:pPr/>
              <a:t>12/10/2010</a:t>
            </a:fld>
            <a:endParaRPr lang="en-ZA"/>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F361D55-57FB-442A-AD47-229B202B8E39}" type="slidenum">
              <a:rPr lang="en-ZA" smtClean="0"/>
              <a:pPr/>
              <a:t>‹#›</a:t>
            </a:fld>
            <a:endParaRPr lang="en-ZA"/>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ZA" smtClean="0"/>
              <a:t>PS MANANA</a:t>
            </a:r>
            <a:endParaRPr lang="en-ZA"/>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7D1936-A3F4-408E-857A-82A597818F97}" type="datetime1">
              <a:rPr lang="en-US" smtClean="0"/>
              <a:pPr/>
              <a:t>12/10/2010</a:t>
            </a:fld>
            <a:endParaRPr lang="en-ZA"/>
          </a:p>
        </p:txBody>
      </p:sp>
      <p:sp>
        <p:nvSpPr>
          <p:cNvPr id="5" name="Footer Placeholder 4"/>
          <p:cNvSpPr>
            <a:spLocks noGrp="1"/>
          </p:cNvSpPr>
          <p:nvPr>
            <p:ph type="ftr" sz="quarter" idx="11"/>
          </p:nvPr>
        </p:nvSpPr>
        <p:spPr/>
        <p:txBody>
          <a:bodyPr/>
          <a:lstStyle>
            <a:extLst/>
          </a:lstStyle>
          <a:p>
            <a:r>
              <a:rPr lang="en-ZA" smtClean="0"/>
              <a:t>PS MANANA</a:t>
            </a:r>
            <a:endParaRPr lang="en-ZA"/>
          </a:p>
        </p:txBody>
      </p:sp>
      <p:sp>
        <p:nvSpPr>
          <p:cNvPr id="6" name="Slide Number Placeholder 5"/>
          <p:cNvSpPr>
            <a:spLocks noGrp="1"/>
          </p:cNvSpPr>
          <p:nvPr>
            <p:ph type="sldNum" sz="quarter" idx="12"/>
          </p:nvPr>
        </p:nvSpPr>
        <p:spPr/>
        <p:txBody>
          <a:bodyPr/>
          <a:lstStyle>
            <a:extLst/>
          </a:lstStyle>
          <a:p>
            <a:fld id="{7F361D55-57FB-442A-AD47-229B202B8E39}" type="slidenum">
              <a:rPr lang="en-ZA" smtClean="0"/>
              <a:pPr/>
              <a:t>‹#›</a:t>
            </a:fld>
            <a:endParaRPr lang="en-ZA"/>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0018BA-7D35-49BE-B8A0-A4495300C557}" type="datetime1">
              <a:rPr lang="en-US" smtClean="0"/>
              <a:pPr/>
              <a:t>12/10/2010</a:t>
            </a:fld>
            <a:endParaRPr lang="en-ZA"/>
          </a:p>
        </p:txBody>
      </p:sp>
      <p:sp>
        <p:nvSpPr>
          <p:cNvPr id="5" name="Footer Placeholder 4"/>
          <p:cNvSpPr>
            <a:spLocks noGrp="1"/>
          </p:cNvSpPr>
          <p:nvPr>
            <p:ph type="ftr" sz="quarter" idx="11"/>
          </p:nvPr>
        </p:nvSpPr>
        <p:spPr/>
        <p:txBody>
          <a:bodyPr/>
          <a:lstStyle>
            <a:extLst/>
          </a:lstStyle>
          <a:p>
            <a:r>
              <a:rPr lang="en-ZA" smtClean="0"/>
              <a:t>PS MANANA</a:t>
            </a:r>
            <a:endParaRPr lang="en-ZA"/>
          </a:p>
        </p:txBody>
      </p:sp>
      <p:sp>
        <p:nvSpPr>
          <p:cNvPr id="6" name="Slide Number Placeholder 5"/>
          <p:cNvSpPr>
            <a:spLocks noGrp="1"/>
          </p:cNvSpPr>
          <p:nvPr>
            <p:ph type="sldNum" sz="quarter" idx="12"/>
          </p:nvPr>
        </p:nvSpPr>
        <p:spPr/>
        <p:txBody>
          <a:bodyPr/>
          <a:lstStyle>
            <a:extLst/>
          </a:lstStyle>
          <a:p>
            <a:fld id="{7F361D55-57FB-442A-AD47-229B202B8E39}" type="slidenum">
              <a:rPr lang="en-ZA" smtClean="0"/>
              <a:pPr/>
              <a:t>‹#›</a:t>
            </a:fld>
            <a:endParaRPr lang="en-ZA"/>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09EA15-2873-4EAD-A0D2-86A392452C6F}" type="datetime1">
              <a:rPr lang="en-US" smtClean="0"/>
              <a:pPr/>
              <a:t>12/10/2010</a:t>
            </a:fld>
            <a:endParaRPr lang="en-ZA"/>
          </a:p>
        </p:txBody>
      </p:sp>
      <p:sp>
        <p:nvSpPr>
          <p:cNvPr id="5" name="Footer Placeholder 4"/>
          <p:cNvSpPr>
            <a:spLocks noGrp="1"/>
          </p:cNvSpPr>
          <p:nvPr>
            <p:ph type="ftr" sz="quarter" idx="11"/>
          </p:nvPr>
        </p:nvSpPr>
        <p:spPr/>
        <p:txBody>
          <a:bodyPr/>
          <a:lstStyle>
            <a:extLst/>
          </a:lstStyle>
          <a:p>
            <a:r>
              <a:rPr lang="en-ZA" smtClean="0"/>
              <a:t>PS MANANA</a:t>
            </a:r>
            <a:endParaRPr lang="en-ZA"/>
          </a:p>
        </p:txBody>
      </p:sp>
      <p:sp>
        <p:nvSpPr>
          <p:cNvPr id="6" name="Slide Number Placeholder 5"/>
          <p:cNvSpPr>
            <a:spLocks noGrp="1"/>
          </p:cNvSpPr>
          <p:nvPr>
            <p:ph type="sldNum" sz="quarter" idx="12"/>
          </p:nvPr>
        </p:nvSpPr>
        <p:spPr/>
        <p:txBody>
          <a:bodyPr/>
          <a:lstStyle>
            <a:extLst/>
          </a:lstStyle>
          <a:p>
            <a:fld id="{7F361D55-57FB-442A-AD47-229B202B8E39}" type="slidenum">
              <a:rPr lang="en-ZA" smtClean="0"/>
              <a:pPr/>
              <a:t>‹#›</a:t>
            </a:fld>
            <a:endParaRPr lang="en-ZA"/>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8134A75-5710-4397-A49F-4163EA6BE8FC}" type="datetime1">
              <a:rPr lang="en-US" smtClean="0"/>
              <a:pPr/>
              <a:t>12/10/2010</a:t>
            </a:fld>
            <a:endParaRPr lang="en-ZA"/>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F361D55-57FB-442A-AD47-229B202B8E39}" type="slidenum">
              <a:rPr lang="en-ZA" smtClean="0"/>
              <a:pPr/>
              <a:t>‹#›</a:t>
            </a:fld>
            <a:endParaRPr lang="en-ZA"/>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ZA" smtClean="0"/>
              <a:t>PS MANANA</a:t>
            </a:r>
            <a:endParaRPr lang="en-ZA"/>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D18E64-41EA-41BA-B2A6-39B3E3AAB11E}" type="datetime1">
              <a:rPr lang="en-US" smtClean="0"/>
              <a:pPr/>
              <a:t>12/10/2010</a:t>
            </a:fld>
            <a:endParaRPr lang="en-ZA"/>
          </a:p>
        </p:txBody>
      </p:sp>
      <p:sp>
        <p:nvSpPr>
          <p:cNvPr id="6" name="Footer Placeholder 5"/>
          <p:cNvSpPr>
            <a:spLocks noGrp="1"/>
          </p:cNvSpPr>
          <p:nvPr>
            <p:ph type="ftr" sz="quarter" idx="11"/>
          </p:nvPr>
        </p:nvSpPr>
        <p:spPr/>
        <p:txBody>
          <a:bodyPr/>
          <a:lstStyle>
            <a:extLst/>
          </a:lstStyle>
          <a:p>
            <a:r>
              <a:rPr lang="en-ZA" smtClean="0"/>
              <a:t>PS MANANA</a:t>
            </a:r>
            <a:endParaRPr lang="en-ZA"/>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F361D55-57FB-442A-AD47-229B202B8E39}" type="slidenum">
              <a:rPr lang="en-ZA" smtClean="0"/>
              <a:pPr/>
              <a:t>‹#›</a:t>
            </a:fld>
            <a:endParaRPr lang="en-ZA"/>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637F04-230B-496B-AE00-6E55F2A22321}" type="datetime1">
              <a:rPr lang="en-US" smtClean="0"/>
              <a:pPr/>
              <a:t>12/10/2010</a:t>
            </a:fld>
            <a:endParaRPr lang="en-ZA"/>
          </a:p>
        </p:txBody>
      </p:sp>
      <p:sp>
        <p:nvSpPr>
          <p:cNvPr id="8" name="Footer Placeholder 7"/>
          <p:cNvSpPr>
            <a:spLocks noGrp="1"/>
          </p:cNvSpPr>
          <p:nvPr>
            <p:ph type="ftr" sz="quarter" idx="11"/>
          </p:nvPr>
        </p:nvSpPr>
        <p:spPr/>
        <p:txBody>
          <a:bodyPr/>
          <a:lstStyle>
            <a:extLst/>
          </a:lstStyle>
          <a:p>
            <a:r>
              <a:rPr lang="en-ZA" smtClean="0"/>
              <a:t>PS MANANA</a:t>
            </a:r>
            <a:endParaRPr lang="en-ZA"/>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F361D55-57FB-442A-AD47-229B202B8E39}" type="slidenum">
              <a:rPr lang="en-ZA" smtClean="0"/>
              <a:pPr/>
              <a:t>‹#›</a:t>
            </a:fld>
            <a:endParaRPr lang="en-ZA"/>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2E21CF-626D-4075-A75B-C748080BB9D8}" type="datetime1">
              <a:rPr lang="en-US" smtClean="0"/>
              <a:pPr/>
              <a:t>12/10/2010</a:t>
            </a:fld>
            <a:endParaRPr lang="en-ZA"/>
          </a:p>
        </p:txBody>
      </p:sp>
      <p:sp>
        <p:nvSpPr>
          <p:cNvPr id="4" name="Footer Placeholder 3"/>
          <p:cNvSpPr>
            <a:spLocks noGrp="1"/>
          </p:cNvSpPr>
          <p:nvPr>
            <p:ph type="ftr" sz="quarter" idx="11"/>
          </p:nvPr>
        </p:nvSpPr>
        <p:spPr/>
        <p:txBody>
          <a:bodyPr/>
          <a:lstStyle>
            <a:extLst/>
          </a:lstStyle>
          <a:p>
            <a:r>
              <a:rPr lang="en-ZA" smtClean="0"/>
              <a:t>PS MANANA</a:t>
            </a:r>
            <a:endParaRPr lang="en-ZA"/>
          </a:p>
        </p:txBody>
      </p:sp>
      <p:sp>
        <p:nvSpPr>
          <p:cNvPr id="5" name="Slide Number Placeholder 4"/>
          <p:cNvSpPr>
            <a:spLocks noGrp="1"/>
          </p:cNvSpPr>
          <p:nvPr>
            <p:ph type="sldNum" sz="quarter" idx="12"/>
          </p:nvPr>
        </p:nvSpPr>
        <p:spPr/>
        <p:txBody>
          <a:bodyPr/>
          <a:lstStyle>
            <a:extLst/>
          </a:lstStyle>
          <a:p>
            <a:fld id="{7F361D55-57FB-442A-AD47-229B202B8E39}" type="slidenum">
              <a:rPr lang="en-ZA" smtClean="0"/>
              <a:pPr/>
              <a:t>‹#›</a:t>
            </a:fld>
            <a:endParaRPr lang="en-ZA"/>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1188E63-7FD8-4E1B-9C60-E653A0DA65D2}" type="datetime1">
              <a:rPr lang="en-US" smtClean="0"/>
              <a:pPr/>
              <a:t>12/10/2010</a:t>
            </a:fld>
            <a:endParaRPr lang="en-ZA"/>
          </a:p>
        </p:txBody>
      </p:sp>
      <p:sp>
        <p:nvSpPr>
          <p:cNvPr id="3" name="Footer Placeholder 2"/>
          <p:cNvSpPr>
            <a:spLocks noGrp="1"/>
          </p:cNvSpPr>
          <p:nvPr>
            <p:ph type="ftr" sz="quarter" idx="11"/>
          </p:nvPr>
        </p:nvSpPr>
        <p:spPr/>
        <p:txBody>
          <a:bodyPr/>
          <a:lstStyle>
            <a:extLst/>
          </a:lstStyle>
          <a:p>
            <a:r>
              <a:rPr lang="en-ZA" smtClean="0"/>
              <a:t>PS MANANA</a:t>
            </a:r>
            <a:endParaRPr lang="en-ZA"/>
          </a:p>
        </p:txBody>
      </p:sp>
      <p:sp>
        <p:nvSpPr>
          <p:cNvPr id="4" name="Slide Number Placeholder 3"/>
          <p:cNvSpPr>
            <a:spLocks noGrp="1"/>
          </p:cNvSpPr>
          <p:nvPr>
            <p:ph type="sldNum" sz="quarter" idx="12"/>
          </p:nvPr>
        </p:nvSpPr>
        <p:spPr/>
        <p:txBody>
          <a:bodyPr/>
          <a:lstStyle>
            <a:extLst/>
          </a:lstStyle>
          <a:p>
            <a:fld id="{7F361D55-57FB-442A-AD47-229B202B8E39}" type="slidenum">
              <a:rPr lang="en-ZA" smtClean="0"/>
              <a:pPr/>
              <a:t>‹#›</a:t>
            </a:fld>
            <a:endParaRPr lang="en-ZA"/>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82CC4F0-DF9A-4D7D-81E1-915D7E3CDBBC}" type="datetime1">
              <a:rPr lang="en-US" smtClean="0"/>
              <a:pPr/>
              <a:t>12/10/2010</a:t>
            </a:fld>
            <a:endParaRPr lang="en-ZA"/>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F361D55-57FB-442A-AD47-229B202B8E39}" type="slidenum">
              <a:rPr lang="en-ZA" smtClean="0"/>
              <a:pPr/>
              <a:t>‹#›</a:t>
            </a:fld>
            <a:endParaRPr lang="en-ZA"/>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ZA" smtClean="0"/>
              <a:t>PS MANANA</a:t>
            </a:r>
            <a:endParaRPr lang="en-ZA"/>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8B49A02-F556-4B83-A6D0-7D0F2DD6529F}" type="datetime1">
              <a:rPr lang="en-US" smtClean="0"/>
              <a:pPr/>
              <a:t>12/10/2010</a:t>
            </a:fld>
            <a:endParaRPr lang="en-ZA"/>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F361D55-57FB-442A-AD47-229B202B8E39}" type="slidenum">
              <a:rPr lang="en-ZA" smtClean="0"/>
              <a:pPr/>
              <a:t>‹#›</a:t>
            </a:fld>
            <a:endParaRPr lang="en-ZA"/>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ZA" smtClean="0"/>
              <a:t>PS MANANA</a:t>
            </a:r>
            <a:endParaRPr lang="en-ZA"/>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ZA" smtClean="0"/>
              <a:t>PS MANANA</a:t>
            </a:r>
            <a:endParaRPr lang="en-ZA"/>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E472C43-7C75-4629-8C32-80F94272FA8F}" type="datetime1">
              <a:rPr lang="en-US" smtClean="0"/>
              <a:pPr/>
              <a:t>12/10/2010</a:t>
            </a:fld>
            <a:endParaRPr lang="en-ZA"/>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F361D55-57FB-442A-AD47-229B202B8E39}" type="slidenum">
              <a:rPr lang="en-ZA" smtClean="0"/>
              <a:pPr/>
              <a:t>‹#›</a:t>
            </a:fld>
            <a:endParaRPr lang="en-ZA"/>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hf hd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k:@MSITStore:C:\Program%20Files\Free%20PC%20Bible\King%20James%20Version\kjv.chm::/Deuteronomy.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6" name="Content Placeholder 5" descr="horror movie.jpg"/>
          <p:cNvPicPr>
            <a:picLocks noGrp="1" noChangeAspect="1"/>
          </p:cNvPicPr>
          <p:nvPr>
            <p:ph idx="1"/>
          </p:nvPr>
        </p:nvPicPr>
        <p:blipFill>
          <a:blip r:embed="rId2"/>
          <a:stretch>
            <a:fillRect/>
          </a:stretch>
        </p:blipFill>
        <p:spPr>
          <a:xfrm>
            <a:off x="357158" y="214290"/>
            <a:ext cx="8429684" cy="6000791"/>
          </a:xfrm>
        </p:spPr>
      </p:pic>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a:t>
            </a:fld>
            <a:endParaRPr lang="en-ZA"/>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solidFill>
                  <a:srgbClr val="00B050"/>
                </a:solidFill>
                <a:latin typeface="Algerian" pitchFamily="82" charset="0"/>
              </a:rPr>
              <a:t>What you put in will show on the outside</a:t>
            </a:r>
            <a:endParaRPr lang="en-ZA" sz="3200" dirty="0"/>
          </a:p>
        </p:txBody>
      </p:sp>
      <p:sp>
        <p:nvSpPr>
          <p:cNvPr id="3" name="Content Placeholder 2"/>
          <p:cNvSpPr>
            <a:spLocks noGrp="1"/>
          </p:cNvSpPr>
          <p:nvPr>
            <p:ph idx="1"/>
          </p:nvPr>
        </p:nvSpPr>
        <p:spPr/>
        <p:txBody>
          <a:bodyPr/>
          <a:lstStyle/>
          <a:p>
            <a:r>
              <a:rPr lang="en-ZA" i="1" u="sng" dirty="0" smtClean="0"/>
              <a:t>(</a:t>
            </a:r>
            <a:r>
              <a:rPr lang="en-US" b="1" i="1" u="sng" dirty="0" smtClean="0"/>
              <a:t>Proverbs 23:1–3, </a:t>
            </a:r>
            <a:r>
              <a:rPr lang="en-US" b="1" i="1" u="sng" dirty="0" smtClean="0">
                <a:solidFill>
                  <a:srgbClr val="FF0066"/>
                </a:solidFill>
              </a:rPr>
              <a:t>20</a:t>
            </a:r>
            <a:r>
              <a:rPr lang="en-US" b="1" i="1" u="sng" dirty="0" smtClean="0"/>
              <a:t>, 21.) </a:t>
            </a:r>
            <a:r>
              <a:rPr lang="en-US" dirty="0" smtClean="0">
                <a:solidFill>
                  <a:srgbClr val="FF0066"/>
                </a:solidFill>
              </a:rPr>
              <a:t>“be not among winebibbers; among riotous eaters of flesh”</a:t>
            </a:r>
          </a:p>
          <a:p>
            <a:r>
              <a:rPr lang="en-US" dirty="0" smtClean="0"/>
              <a:t>What a verse, what comes to your mind when you read this verse?</a:t>
            </a:r>
          </a:p>
          <a:p>
            <a:r>
              <a:rPr lang="en-US" dirty="0" smtClean="0">
                <a:solidFill>
                  <a:srgbClr val="FF0066"/>
                </a:solidFill>
              </a:rPr>
              <a:t>Winebibbers</a:t>
            </a:r>
          </a:p>
          <a:p>
            <a:r>
              <a:rPr lang="en-US" dirty="0" smtClean="0">
                <a:solidFill>
                  <a:srgbClr val="FF0066"/>
                </a:solidFill>
              </a:rPr>
              <a:t>riotous eaters of flesh”</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10</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solidFill>
                  <a:srgbClr val="00B050"/>
                </a:solidFill>
                <a:latin typeface="Algerian" pitchFamily="82" charset="0"/>
              </a:rPr>
              <a:t>What you put in will show on the outside</a:t>
            </a:r>
            <a:endParaRPr lang="en-ZA" sz="3200" dirty="0"/>
          </a:p>
        </p:txBody>
      </p:sp>
      <p:sp>
        <p:nvSpPr>
          <p:cNvPr id="3" name="Content Placeholder 2"/>
          <p:cNvSpPr>
            <a:spLocks noGrp="1"/>
          </p:cNvSpPr>
          <p:nvPr>
            <p:ph idx="1"/>
          </p:nvPr>
        </p:nvSpPr>
        <p:spPr/>
        <p:txBody>
          <a:bodyPr/>
          <a:lstStyle/>
          <a:p>
            <a:r>
              <a:rPr lang="en-ZA" dirty="0" smtClean="0"/>
              <a:t>(</a:t>
            </a:r>
            <a:r>
              <a:rPr lang="en-US" b="1" dirty="0" smtClean="0"/>
              <a:t>Galatians </a:t>
            </a:r>
            <a:r>
              <a:rPr lang="fr-FR" b="1" dirty="0" smtClean="0"/>
              <a:t>6:7)  </a:t>
            </a:r>
            <a:r>
              <a:rPr lang="fr-FR" b="1" dirty="0" smtClean="0">
                <a:solidFill>
                  <a:schemeClr val="accent3">
                    <a:lumMod val="40000"/>
                    <a:lumOff val="60000"/>
                  </a:schemeClr>
                </a:solidFill>
              </a:rPr>
              <a:t>‘’</a:t>
            </a:r>
            <a:r>
              <a:rPr lang="fr-FR" dirty="0" smtClean="0">
                <a:solidFill>
                  <a:schemeClr val="accent3">
                    <a:lumMod val="40000"/>
                    <a:lumOff val="60000"/>
                  </a:schemeClr>
                </a:solidFill>
              </a:rPr>
              <a:t>for </a:t>
            </a:r>
            <a:r>
              <a:rPr lang="fr-FR" dirty="0" err="1" smtClean="0">
                <a:solidFill>
                  <a:schemeClr val="accent3">
                    <a:lumMod val="40000"/>
                    <a:lumOff val="60000"/>
                  </a:schemeClr>
                </a:solidFill>
              </a:rPr>
              <a:t>whatsoever</a:t>
            </a:r>
            <a:r>
              <a:rPr lang="fr-FR" dirty="0" smtClean="0">
                <a:solidFill>
                  <a:schemeClr val="accent3">
                    <a:lumMod val="40000"/>
                    <a:lumOff val="60000"/>
                  </a:schemeClr>
                </a:solidFill>
              </a:rPr>
              <a:t> a men </a:t>
            </a:r>
            <a:r>
              <a:rPr lang="fr-FR" dirty="0" err="1" smtClean="0">
                <a:solidFill>
                  <a:schemeClr val="accent3">
                    <a:lumMod val="40000"/>
                    <a:lumOff val="60000"/>
                  </a:schemeClr>
                </a:solidFill>
              </a:rPr>
              <a:t>soweth</a:t>
            </a:r>
            <a:r>
              <a:rPr lang="fr-FR" dirty="0" smtClean="0">
                <a:solidFill>
                  <a:schemeClr val="accent3">
                    <a:lumMod val="40000"/>
                    <a:lumOff val="60000"/>
                  </a:schemeClr>
                </a:solidFill>
              </a:rPr>
              <a:t>, That </a:t>
            </a:r>
            <a:r>
              <a:rPr lang="fr-FR" dirty="0" err="1" smtClean="0">
                <a:solidFill>
                  <a:schemeClr val="accent3">
                    <a:lumMod val="40000"/>
                    <a:lumOff val="60000"/>
                  </a:schemeClr>
                </a:solidFill>
              </a:rPr>
              <a:t>shall</a:t>
            </a:r>
            <a:r>
              <a:rPr lang="fr-FR" dirty="0" smtClean="0">
                <a:solidFill>
                  <a:schemeClr val="accent3">
                    <a:lumMod val="40000"/>
                    <a:lumOff val="60000"/>
                  </a:schemeClr>
                </a:solidFill>
              </a:rPr>
              <a:t> </a:t>
            </a:r>
            <a:r>
              <a:rPr lang="fr-FR" dirty="0" err="1" smtClean="0">
                <a:solidFill>
                  <a:schemeClr val="accent3">
                    <a:lumMod val="40000"/>
                    <a:lumOff val="60000"/>
                  </a:schemeClr>
                </a:solidFill>
              </a:rPr>
              <a:t>he</a:t>
            </a:r>
            <a:r>
              <a:rPr lang="fr-FR" dirty="0" smtClean="0">
                <a:solidFill>
                  <a:schemeClr val="accent3">
                    <a:lumMod val="40000"/>
                    <a:lumOff val="60000"/>
                  </a:schemeClr>
                </a:solidFill>
              </a:rPr>
              <a:t> </a:t>
            </a:r>
            <a:r>
              <a:rPr lang="fr-FR" dirty="0" err="1" smtClean="0">
                <a:solidFill>
                  <a:schemeClr val="accent3">
                    <a:lumMod val="40000"/>
                    <a:lumOff val="60000"/>
                  </a:schemeClr>
                </a:solidFill>
              </a:rPr>
              <a:t>also</a:t>
            </a:r>
            <a:r>
              <a:rPr lang="fr-FR" dirty="0" smtClean="0">
                <a:solidFill>
                  <a:schemeClr val="accent3">
                    <a:lumMod val="40000"/>
                    <a:lumOff val="60000"/>
                  </a:schemeClr>
                </a:solidFill>
              </a:rPr>
              <a:t> </a:t>
            </a:r>
            <a:r>
              <a:rPr lang="fr-FR" dirty="0" err="1" smtClean="0">
                <a:solidFill>
                  <a:schemeClr val="accent3">
                    <a:lumMod val="40000"/>
                    <a:lumOff val="60000"/>
                  </a:schemeClr>
                </a:solidFill>
              </a:rPr>
              <a:t>reap</a:t>
            </a:r>
            <a:r>
              <a:rPr lang="fr-FR" dirty="0" smtClean="0">
                <a:solidFill>
                  <a:schemeClr val="accent3">
                    <a:lumMod val="40000"/>
                    <a:lumOff val="60000"/>
                  </a:schemeClr>
                </a:solidFill>
              </a:rPr>
              <a:t>.’’</a:t>
            </a:r>
          </a:p>
          <a:p>
            <a:r>
              <a:rPr lang="en-ZA" dirty="0" smtClean="0"/>
              <a:t>The are many among us whose </a:t>
            </a:r>
            <a:r>
              <a:rPr lang="en-ZA" dirty="0" smtClean="0">
                <a:solidFill>
                  <a:srgbClr val="00B0F0"/>
                </a:solidFill>
              </a:rPr>
              <a:t>“GOD is their belly” </a:t>
            </a:r>
            <a:r>
              <a:rPr lang="en-ZA" dirty="0" smtClean="0"/>
              <a:t>(Philippians 3:19)</a:t>
            </a:r>
            <a:endParaRPr lang="en-US" dirty="0" smtClean="0"/>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11</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solidFill>
                  <a:srgbClr val="00B050"/>
                </a:solidFill>
                <a:latin typeface="Algerian" pitchFamily="82" charset="0"/>
              </a:rPr>
              <a:t>What you put in will show on the outside</a:t>
            </a:r>
            <a:endParaRPr lang="en-ZA" sz="3200" dirty="0"/>
          </a:p>
        </p:txBody>
      </p:sp>
      <p:sp>
        <p:nvSpPr>
          <p:cNvPr id="3" name="Content Placeholder 2"/>
          <p:cNvSpPr>
            <a:spLocks noGrp="1"/>
          </p:cNvSpPr>
          <p:nvPr>
            <p:ph idx="1"/>
          </p:nvPr>
        </p:nvSpPr>
        <p:spPr/>
        <p:txBody>
          <a:bodyPr/>
          <a:lstStyle/>
          <a:p>
            <a:r>
              <a:rPr lang="en-ZA" dirty="0" smtClean="0">
                <a:solidFill>
                  <a:schemeClr val="accent6">
                    <a:lumMod val="75000"/>
                  </a:schemeClr>
                </a:solidFill>
              </a:rPr>
              <a:t>And said, If thou wilt diligently hearken to the voice of the LORD thy God, and wilt do that which is right in his sight, and wilt give ear to his commandments, and keep all his statutes, I will put none of these diseases upon thee, which I have brought upon the Egyptians:  for I </a:t>
            </a:r>
            <a:r>
              <a:rPr lang="en-ZA" i="1" dirty="0" smtClean="0">
                <a:solidFill>
                  <a:schemeClr val="accent6">
                    <a:lumMod val="75000"/>
                  </a:schemeClr>
                </a:solidFill>
              </a:rPr>
              <a:t>am</a:t>
            </a:r>
            <a:r>
              <a:rPr lang="en-ZA" dirty="0" smtClean="0">
                <a:solidFill>
                  <a:schemeClr val="accent6">
                    <a:lumMod val="75000"/>
                  </a:schemeClr>
                </a:solidFill>
              </a:rPr>
              <a:t> the LORD that </a:t>
            </a:r>
            <a:r>
              <a:rPr lang="en-ZA" dirty="0" err="1" smtClean="0">
                <a:solidFill>
                  <a:schemeClr val="accent6">
                    <a:lumMod val="75000"/>
                  </a:schemeClr>
                </a:solidFill>
              </a:rPr>
              <a:t>healeth</a:t>
            </a:r>
            <a:r>
              <a:rPr lang="en-ZA" dirty="0" smtClean="0">
                <a:solidFill>
                  <a:schemeClr val="accent6">
                    <a:lumMod val="75000"/>
                  </a:schemeClr>
                </a:solidFill>
              </a:rPr>
              <a:t> thee.</a:t>
            </a:r>
            <a:r>
              <a:rPr lang="en-ZA" dirty="0" smtClean="0"/>
              <a:t>   Exodus 15:26</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12</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Men of God that knew this</a:t>
            </a:r>
            <a:endParaRPr lang="en-ZA" dirty="0">
              <a:solidFill>
                <a:srgbClr val="00B050"/>
              </a:solidFill>
              <a:latin typeface="Algerian" pitchFamily="82" charset="0"/>
            </a:endParaRPr>
          </a:p>
        </p:txBody>
      </p:sp>
      <p:sp>
        <p:nvSpPr>
          <p:cNvPr id="3" name="Content Placeholder 2"/>
          <p:cNvSpPr>
            <a:spLocks noGrp="1"/>
          </p:cNvSpPr>
          <p:nvPr>
            <p:ph idx="1"/>
          </p:nvPr>
        </p:nvSpPr>
        <p:spPr/>
        <p:txBody>
          <a:bodyPr/>
          <a:lstStyle/>
          <a:p>
            <a:r>
              <a:rPr lang="en-ZA" dirty="0" smtClean="0">
                <a:solidFill>
                  <a:schemeClr val="accent1">
                    <a:lumMod val="60000"/>
                    <a:lumOff val="40000"/>
                  </a:schemeClr>
                </a:solidFill>
              </a:rPr>
              <a:t>“And God said, Behold, I have given you every herb bearing seed, which </a:t>
            </a:r>
            <a:r>
              <a:rPr lang="en-ZA" i="1" dirty="0" smtClean="0">
                <a:solidFill>
                  <a:schemeClr val="accent1">
                    <a:lumMod val="60000"/>
                    <a:lumOff val="40000"/>
                  </a:schemeClr>
                </a:solidFill>
              </a:rPr>
              <a:t>is</a:t>
            </a:r>
            <a:r>
              <a:rPr lang="en-ZA" dirty="0" smtClean="0">
                <a:solidFill>
                  <a:schemeClr val="accent1">
                    <a:lumMod val="60000"/>
                    <a:lumOff val="40000"/>
                  </a:schemeClr>
                </a:solidFill>
              </a:rPr>
              <a:t> upon the face of all the earth, and every tree, in the which </a:t>
            </a:r>
            <a:r>
              <a:rPr lang="en-ZA" i="1" dirty="0" smtClean="0">
                <a:solidFill>
                  <a:schemeClr val="accent1">
                    <a:lumMod val="60000"/>
                    <a:lumOff val="40000"/>
                  </a:schemeClr>
                </a:solidFill>
              </a:rPr>
              <a:t>is</a:t>
            </a:r>
            <a:r>
              <a:rPr lang="en-ZA" dirty="0" smtClean="0">
                <a:solidFill>
                  <a:schemeClr val="accent1">
                    <a:lumMod val="60000"/>
                    <a:lumOff val="40000"/>
                  </a:schemeClr>
                </a:solidFill>
              </a:rPr>
              <a:t> the fruit of a tree yielding seed;  to you it shall be for meat.” </a:t>
            </a:r>
            <a:r>
              <a:rPr lang="en-ZA" dirty="0" smtClean="0"/>
              <a:t>Genesis 1:29</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13</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Men of God that knew this</a:t>
            </a:r>
            <a:endParaRPr lang="en-ZA" dirty="0"/>
          </a:p>
        </p:txBody>
      </p:sp>
      <p:sp>
        <p:nvSpPr>
          <p:cNvPr id="3" name="Content Placeholder 2"/>
          <p:cNvSpPr>
            <a:spLocks noGrp="1"/>
          </p:cNvSpPr>
          <p:nvPr>
            <p:ph idx="1"/>
          </p:nvPr>
        </p:nvSpPr>
        <p:spPr/>
        <p:txBody>
          <a:bodyPr>
            <a:normAutofit lnSpcReduction="10000"/>
          </a:bodyPr>
          <a:lstStyle/>
          <a:p>
            <a:r>
              <a:rPr lang="en-ZA" dirty="0" smtClean="0">
                <a:solidFill>
                  <a:schemeClr val="accent3">
                    <a:lumMod val="75000"/>
                  </a:schemeClr>
                </a:solidFill>
              </a:rPr>
              <a:t>“And he said, Behold, I have heard that there is corn in Egypt:  get you down thither, and buy for us from thence;  that we may live, and not die. ” </a:t>
            </a:r>
            <a:r>
              <a:rPr lang="en-ZA" dirty="0" smtClean="0"/>
              <a:t>Genesis 42:2</a:t>
            </a:r>
          </a:p>
          <a:p>
            <a:r>
              <a:rPr lang="en-ZA" dirty="0" smtClean="0">
                <a:solidFill>
                  <a:srgbClr val="66FFFF"/>
                </a:solidFill>
              </a:rPr>
              <a:t>“And they came unto the brook of </a:t>
            </a:r>
            <a:r>
              <a:rPr lang="en-ZA" dirty="0" err="1" smtClean="0">
                <a:solidFill>
                  <a:srgbClr val="66FFFF"/>
                </a:solidFill>
              </a:rPr>
              <a:t>Eshcol</a:t>
            </a:r>
            <a:r>
              <a:rPr lang="en-ZA" dirty="0" smtClean="0">
                <a:solidFill>
                  <a:srgbClr val="66FFFF"/>
                </a:solidFill>
              </a:rPr>
              <a:t>, and cut down from thence a branch with one cluster of grapes, and they bare it between two upon a staff;  and </a:t>
            </a:r>
            <a:r>
              <a:rPr lang="en-ZA" i="1" dirty="0" smtClean="0">
                <a:solidFill>
                  <a:srgbClr val="66FFFF"/>
                </a:solidFill>
              </a:rPr>
              <a:t>they brought</a:t>
            </a:r>
            <a:r>
              <a:rPr lang="en-ZA" dirty="0" smtClean="0">
                <a:solidFill>
                  <a:srgbClr val="66FFFF"/>
                </a:solidFill>
              </a:rPr>
              <a:t> of the pomegranates, and of the figs.”</a:t>
            </a:r>
            <a:r>
              <a:rPr lang="en-ZA" dirty="0" smtClean="0"/>
              <a:t> Numbers 13:23</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14</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Men of God that knew this</a:t>
            </a:r>
            <a:endParaRPr lang="en-ZA" dirty="0"/>
          </a:p>
        </p:txBody>
      </p:sp>
      <p:sp>
        <p:nvSpPr>
          <p:cNvPr id="3" name="Content Placeholder 2"/>
          <p:cNvSpPr>
            <a:spLocks noGrp="1"/>
          </p:cNvSpPr>
          <p:nvPr>
            <p:ph idx="1"/>
          </p:nvPr>
        </p:nvSpPr>
        <p:spPr/>
        <p:txBody>
          <a:bodyPr/>
          <a:lstStyle/>
          <a:p>
            <a:r>
              <a:rPr lang="en-ZA" dirty="0" smtClean="0">
                <a:solidFill>
                  <a:schemeClr val="tx1">
                    <a:lumMod val="85000"/>
                  </a:schemeClr>
                </a:solidFill>
              </a:rPr>
              <a:t>“But Daniel purposed in his heart that he would not defile himself with the portion of the king's meat, nor with the wine which he drank:  therefore he requested of the prince of the eunuchs that he might not defile himself.” </a:t>
            </a:r>
            <a:r>
              <a:rPr lang="en-ZA" dirty="0" smtClean="0"/>
              <a:t>Daniel 1:8</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15</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Men of God that knew this</a:t>
            </a:r>
            <a:endParaRPr lang="en-ZA" dirty="0"/>
          </a:p>
        </p:txBody>
      </p:sp>
      <p:sp>
        <p:nvSpPr>
          <p:cNvPr id="3" name="Content Placeholder 2"/>
          <p:cNvSpPr>
            <a:spLocks noGrp="1"/>
          </p:cNvSpPr>
          <p:nvPr>
            <p:ph idx="1"/>
          </p:nvPr>
        </p:nvSpPr>
        <p:spPr/>
        <p:txBody>
          <a:bodyPr>
            <a:normAutofit lnSpcReduction="10000"/>
          </a:bodyPr>
          <a:lstStyle/>
          <a:p>
            <a:r>
              <a:rPr lang="en-ZA" dirty="0" smtClean="0"/>
              <a:t>“And when the tempter came to him, he said, If thou be the Son of God, command that these stones be made </a:t>
            </a:r>
            <a:r>
              <a:rPr lang="en-ZA" dirty="0" smtClean="0">
                <a:solidFill>
                  <a:schemeClr val="accent1">
                    <a:lumMod val="60000"/>
                    <a:lumOff val="40000"/>
                  </a:schemeClr>
                </a:solidFill>
              </a:rPr>
              <a:t>bread</a:t>
            </a:r>
            <a:r>
              <a:rPr lang="en-ZA" dirty="0" smtClean="0"/>
              <a:t>.”  Matthew 4:3</a:t>
            </a:r>
          </a:p>
          <a:p>
            <a:r>
              <a:rPr lang="en-ZA" dirty="0" smtClean="0">
                <a:solidFill>
                  <a:schemeClr val="accent5"/>
                </a:solidFill>
              </a:rPr>
              <a:t>“When thou </a:t>
            </a:r>
            <a:r>
              <a:rPr lang="en-ZA" dirty="0" err="1" smtClean="0">
                <a:solidFill>
                  <a:schemeClr val="accent5"/>
                </a:solidFill>
              </a:rPr>
              <a:t>sittest</a:t>
            </a:r>
            <a:r>
              <a:rPr lang="en-ZA" dirty="0" smtClean="0">
                <a:solidFill>
                  <a:schemeClr val="accent5"/>
                </a:solidFill>
              </a:rPr>
              <a:t> to eat with a ruler, consider diligently what </a:t>
            </a:r>
            <a:r>
              <a:rPr lang="en-ZA" i="1" dirty="0" smtClean="0">
                <a:solidFill>
                  <a:schemeClr val="accent5"/>
                </a:solidFill>
              </a:rPr>
              <a:t>is</a:t>
            </a:r>
            <a:r>
              <a:rPr lang="en-ZA" dirty="0" smtClean="0">
                <a:solidFill>
                  <a:schemeClr val="accent5"/>
                </a:solidFill>
              </a:rPr>
              <a:t> before thee:  And put a knife to thy throat, if thou </a:t>
            </a:r>
            <a:r>
              <a:rPr lang="en-ZA" i="1" dirty="0" smtClean="0">
                <a:solidFill>
                  <a:schemeClr val="accent5"/>
                </a:solidFill>
              </a:rPr>
              <a:t>be</a:t>
            </a:r>
            <a:r>
              <a:rPr lang="en-ZA" dirty="0" smtClean="0">
                <a:solidFill>
                  <a:schemeClr val="accent5"/>
                </a:solidFill>
              </a:rPr>
              <a:t> a man given to appetite.  Be not desirous of his dainties:  for they </a:t>
            </a:r>
            <a:r>
              <a:rPr lang="en-ZA" i="1" dirty="0" smtClean="0">
                <a:solidFill>
                  <a:schemeClr val="accent5"/>
                </a:solidFill>
              </a:rPr>
              <a:t>are</a:t>
            </a:r>
            <a:r>
              <a:rPr lang="en-ZA" dirty="0" smtClean="0">
                <a:solidFill>
                  <a:schemeClr val="accent5"/>
                </a:solidFill>
              </a:rPr>
              <a:t> deceitful meat.” </a:t>
            </a:r>
            <a:r>
              <a:rPr lang="en-ZA" dirty="0" smtClean="0"/>
              <a:t>Proverbs 23:1-3 </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16</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Men of God that knew this</a:t>
            </a:r>
            <a:endParaRPr lang="en-ZA" dirty="0"/>
          </a:p>
        </p:txBody>
      </p:sp>
      <p:sp>
        <p:nvSpPr>
          <p:cNvPr id="3" name="Content Placeholder 2"/>
          <p:cNvSpPr>
            <a:spLocks noGrp="1"/>
          </p:cNvSpPr>
          <p:nvPr>
            <p:ph idx="1"/>
          </p:nvPr>
        </p:nvSpPr>
        <p:spPr/>
        <p:txBody>
          <a:bodyPr/>
          <a:lstStyle/>
          <a:p>
            <a:r>
              <a:rPr lang="en-ZA" dirty="0" smtClean="0">
                <a:solidFill>
                  <a:srgbClr val="66FFFF"/>
                </a:solidFill>
              </a:rPr>
              <a:t>“Incline not my heart to </a:t>
            </a:r>
            <a:r>
              <a:rPr lang="en-ZA" i="1" dirty="0" smtClean="0">
                <a:solidFill>
                  <a:srgbClr val="66FFFF"/>
                </a:solidFill>
              </a:rPr>
              <a:t>any</a:t>
            </a:r>
            <a:r>
              <a:rPr lang="en-ZA" dirty="0" smtClean="0">
                <a:solidFill>
                  <a:srgbClr val="66FFFF"/>
                </a:solidFill>
              </a:rPr>
              <a:t> evil thing, to practice wicked works with men that work iniquity:  and let me not eat of their dainties.” </a:t>
            </a:r>
            <a:r>
              <a:rPr lang="en-ZA" dirty="0" smtClean="0"/>
              <a:t>Psalms 141:4</a:t>
            </a:r>
          </a:p>
          <a:p>
            <a:r>
              <a:rPr lang="en-ZA" dirty="0" smtClean="0">
                <a:solidFill>
                  <a:srgbClr val="66FF66"/>
                </a:solidFill>
              </a:rPr>
              <a:t>“And they shall teach my people </a:t>
            </a:r>
            <a:r>
              <a:rPr lang="en-ZA" i="1" dirty="0" smtClean="0">
                <a:solidFill>
                  <a:srgbClr val="66FF66"/>
                </a:solidFill>
              </a:rPr>
              <a:t>the difference</a:t>
            </a:r>
            <a:r>
              <a:rPr lang="en-ZA" dirty="0" smtClean="0">
                <a:solidFill>
                  <a:srgbClr val="66FF66"/>
                </a:solidFill>
              </a:rPr>
              <a:t> between the holy and profane, and cause them to discern between the unclean and the clean.” </a:t>
            </a:r>
            <a:r>
              <a:rPr lang="en-ZA" dirty="0" smtClean="0"/>
              <a:t>Ezekiel 44:23</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17</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Men of God that knew this</a:t>
            </a:r>
            <a:endParaRPr lang="en-ZA" dirty="0"/>
          </a:p>
        </p:txBody>
      </p:sp>
      <p:sp>
        <p:nvSpPr>
          <p:cNvPr id="3" name="Content Placeholder 2"/>
          <p:cNvSpPr>
            <a:spLocks noGrp="1"/>
          </p:cNvSpPr>
          <p:nvPr>
            <p:ph idx="1"/>
          </p:nvPr>
        </p:nvSpPr>
        <p:spPr/>
        <p:txBody>
          <a:bodyPr/>
          <a:lstStyle/>
          <a:p>
            <a:r>
              <a:rPr lang="en-ZA" i="1" dirty="0" smtClean="0">
                <a:solidFill>
                  <a:schemeClr val="accent3">
                    <a:lumMod val="75000"/>
                  </a:schemeClr>
                </a:solidFill>
              </a:rPr>
              <a:t>“It shall be</a:t>
            </a:r>
            <a:r>
              <a:rPr lang="en-ZA" dirty="0" smtClean="0">
                <a:solidFill>
                  <a:schemeClr val="accent3">
                    <a:lumMod val="75000"/>
                  </a:schemeClr>
                </a:solidFill>
              </a:rPr>
              <a:t> a perpetual statute for your generations throughout all your dwellings, that ye eat neither fat nor blood.” </a:t>
            </a:r>
            <a:r>
              <a:rPr lang="en-ZA" dirty="0" smtClean="0"/>
              <a:t>Leviticus  3:17 </a:t>
            </a:r>
          </a:p>
          <a:p>
            <a:r>
              <a:rPr lang="en-ZA" dirty="0" smtClean="0">
                <a:solidFill>
                  <a:srgbClr val="FF0066"/>
                </a:solidFill>
              </a:rPr>
              <a:t>“And be not conformed to this world:  but be ye transformed by the renewing of your mind, that ye may prove what </a:t>
            </a:r>
            <a:r>
              <a:rPr lang="en-ZA" i="1" dirty="0" smtClean="0">
                <a:solidFill>
                  <a:srgbClr val="FF0066"/>
                </a:solidFill>
              </a:rPr>
              <a:t>is</a:t>
            </a:r>
            <a:r>
              <a:rPr lang="en-ZA" dirty="0" smtClean="0">
                <a:solidFill>
                  <a:srgbClr val="FF0066"/>
                </a:solidFill>
              </a:rPr>
              <a:t> that good, and acceptable, and perfect, will of God.” </a:t>
            </a:r>
            <a:r>
              <a:rPr lang="en-ZA" dirty="0" smtClean="0"/>
              <a:t> Romans 12:2</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18</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Fools?</a:t>
            </a:r>
            <a:endParaRPr lang="en-ZA" dirty="0">
              <a:solidFill>
                <a:srgbClr val="00B050"/>
              </a:solidFill>
              <a:latin typeface="Algerian" pitchFamily="82" charset="0"/>
            </a:endParaRPr>
          </a:p>
        </p:txBody>
      </p:sp>
      <p:sp>
        <p:nvSpPr>
          <p:cNvPr id="3" name="Content Placeholder 2"/>
          <p:cNvSpPr>
            <a:spLocks noGrp="1"/>
          </p:cNvSpPr>
          <p:nvPr>
            <p:ph idx="1"/>
          </p:nvPr>
        </p:nvSpPr>
        <p:spPr/>
        <p:txBody>
          <a:bodyPr/>
          <a:lstStyle/>
          <a:p>
            <a:r>
              <a:rPr lang="en-ZA" dirty="0" smtClean="0">
                <a:solidFill>
                  <a:srgbClr val="FF0000"/>
                </a:solidFill>
              </a:rPr>
              <a:t>“And Abigail came to </a:t>
            </a:r>
            <a:r>
              <a:rPr lang="en-ZA" dirty="0" err="1" smtClean="0">
                <a:solidFill>
                  <a:srgbClr val="FF0000"/>
                </a:solidFill>
              </a:rPr>
              <a:t>Nabal</a:t>
            </a:r>
            <a:r>
              <a:rPr lang="en-ZA" dirty="0" smtClean="0">
                <a:solidFill>
                  <a:srgbClr val="FF0000"/>
                </a:solidFill>
              </a:rPr>
              <a:t>;  and, behold, he held a feast in his house, like the feast of a king;  and </a:t>
            </a:r>
            <a:r>
              <a:rPr lang="en-ZA" dirty="0" err="1" smtClean="0">
                <a:solidFill>
                  <a:srgbClr val="FF0000"/>
                </a:solidFill>
              </a:rPr>
              <a:t>Nabal's</a:t>
            </a:r>
            <a:r>
              <a:rPr lang="en-ZA" dirty="0" smtClean="0">
                <a:solidFill>
                  <a:srgbClr val="FF0000"/>
                </a:solidFill>
              </a:rPr>
              <a:t> heart </a:t>
            </a:r>
            <a:r>
              <a:rPr lang="en-ZA" i="1" dirty="0" smtClean="0">
                <a:solidFill>
                  <a:srgbClr val="FF0000"/>
                </a:solidFill>
              </a:rPr>
              <a:t>was</a:t>
            </a:r>
            <a:r>
              <a:rPr lang="en-ZA" dirty="0" smtClean="0">
                <a:solidFill>
                  <a:srgbClr val="FF0000"/>
                </a:solidFill>
              </a:rPr>
              <a:t> merry within him, for he </a:t>
            </a:r>
            <a:r>
              <a:rPr lang="en-ZA" i="1" dirty="0" smtClean="0">
                <a:solidFill>
                  <a:srgbClr val="FF0000"/>
                </a:solidFill>
              </a:rPr>
              <a:t>was</a:t>
            </a:r>
            <a:r>
              <a:rPr lang="en-ZA" dirty="0" smtClean="0">
                <a:solidFill>
                  <a:srgbClr val="FF0000"/>
                </a:solidFill>
              </a:rPr>
              <a:t> very drunken:  wherefore she told him nothing, less or more, until the morning light.” </a:t>
            </a:r>
            <a:r>
              <a:rPr lang="en-ZA" dirty="0" smtClean="0"/>
              <a:t>1 Samuel 25:36</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19</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solidFill>
                  <a:srgbClr val="00B050"/>
                </a:solidFill>
                <a:latin typeface="Algerian" pitchFamily="82" charset="0"/>
              </a:rPr>
              <a:t>Life’s </a:t>
            </a:r>
            <a:r>
              <a:rPr lang="en-ZA" dirty="0" smtClean="0">
                <a:solidFill>
                  <a:srgbClr val="00B050"/>
                </a:solidFill>
                <a:latin typeface="Algerian" pitchFamily="82" charset="0"/>
              </a:rPr>
              <a:t>tragedy in our plates</a:t>
            </a:r>
            <a:endParaRPr lang="en-ZA" dirty="0">
              <a:solidFill>
                <a:srgbClr val="00B050"/>
              </a:solidFill>
              <a:latin typeface="Algerian" pitchFamily="82" charset="0"/>
            </a:endParaRPr>
          </a:p>
        </p:txBody>
      </p:sp>
      <p:sp>
        <p:nvSpPr>
          <p:cNvPr id="3" name="Subtitle 2"/>
          <p:cNvSpPr>
            <a:spLocks noGrp="1"/>
          </p:cNvSpPr>
          <p:nvPr>
            <p:ph type="subTitle" idx="1"/>
          </p:nvPr>
        </p:nvSpPr>
        <p:spPr/>
        <p:txBody>
          <a:bodyPr/>
          <a:lstStyle/>
          <a:p>
            <a:r>
              <a:rPr lang="en-ZA" dirty="0" smtClean="0">
                <a:solidFill>
                  <a:srgbClr val="92D050"/>
                </a:solidFill>
                <a:latin typeface="Bradley Hand ITC" pitchFamily="66" charset="0"/>
              </a:rPr>
              <a:t>What drives your actions?</a:t>
            </a:r>
            <a:endParaRPr lang="en-ZA" dirty="0">
              <a:solidFill>
                <a:srgbClr val="92D050"/>
              </a:solidFill>
              <a:latin typeface="Bradley Hand ITC" pitchFamily="66" charset="0"/>
            </a:endParaRPr>
          </a:p>
        </p:txBody>
      </p:sp>
      <p:sp>
        <p:nvSpPr>
          <p:cNvPr id="4" name="Slide Number Placeholder 3"/>
          <p:cNvSpPr>
            <a:spLocks noGrp="1"/>
          </p:cNvSpPr>
          <p:nvPr>
            <p:ph type="sldNum" sz="quarter" idx="11"/>
          </p:nvPr>
        </p:nvSpPr>
        <p:spPr/>
        <p:txBody>
          <a:bodyPr/>
          <a:lstStyle/>
          <a:p>
            <a:fld id="{7F361D55-57FB-442A-AD47-229B202B8E39}" type="slidenum">
              <a:rPr lang="en-ZA" smtClean="0"/>
              <a:pPr/>
              <a:t>2</a:t>
            </a:fld>
            <a:endParaRPr lang="en-ZA"/>
          </a:p>
        </p:txBody>
      </p:sp>
      <p:sp>
        <p:nvSpPr>
          <p:cNvPr id="5" name="Footer Placeholder 4"/>
          <p:cNvSpPr>
            <a:spLocks noGrp="1"/>
          </p:cNvSpPr>
          <p:nvPr>
            <p:ph type="ftr" sz="quarter" idx="12"/>
          </p:nvPr>
        </p:nvSpPr>
        <p:spPr/>
        <p:txBody>
          <a:bodyPr/>
          <a:lstStyle/>
          <a:p>
            <a:r>
              <a:rPr lang="en-ZA" smtClean="0"/>
              <a:t>PS MANANA</a:t>
            </a:r>
            <a:endParaRPr lang="en-ZA"/>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Fools?</a:t>
            </a:r>
            <a:endParaRPr lang="en-ZA" dirty="0"/>
          </a:p>
        </p:txBody>
      </p:sp>
      <p:sp>
        <p:nvSpPr>
          <p:cNvPr id="3" name="Content Placeholder 2"/>
          <p:cNvSpPr>
            <a:spLocks noGrp="1"/>
          </p:cNvSpPr>
          <p:nvPr>
            <p:ph idx="1"/>
          </p:nvPr>
        </p:nvSpPr>
        <p:spPr/>
        <p:txBody>
          <a:bodyPr/>
          <a:lstStyle/>
          <a:p>
            <a:r>
              <a:rPr lang="en-ZA" dirty="0" smtClean="0">
                <a:solidFill>
                  <a:srgbClr val="00B0F0"/>
                </a:solidFill>
              </a:rPr>
              <a:t>“come let us feast and drink for tomorrow shall never come” </a:t>
            </a:r>
            <a:r>
              <a:rPr lang="en-ZA" b="1" i="1" u="sng" dirty="0" smtClean="0"/>
              <a:t>(</a:t>
            </a:r>
            <a:r>
              <a:rPr lang="fr-FR" b="1" i="1" u="sng" dirty="0" err="1" smtClean="0"/>
              <a:t>Isaiah</a:t>
            </a:r>
            <a:r>
              <a:rPr lang="fr-FR" b="1" i="1" u="sng" dirty="0" smtClean="0"/>
              <a:t> 22:12–14.)</a:t>
            </a:r>
          </a:p>
          <a:p>
            <a:r>
              <a:rPr lang="en-ZA" dirty="0" smtClean="0">
                <a:solidFill>
                  <a:srgbClr val="FFFF00"/>
                </a:solidFill>
              </a:rPr>
              <a:t>“Blessed </a:t>
            </a:r>
            <a:r>
              <a:rPr lang="en-ZA" i="1" dirty="0" smtClean="0">
                <a:solidFill>
                  <a:srgbClr val="FFFF00"/>
                </a:solidFill>
              </a:rPr>
              <a:t>art</a:t>
            </a:r>
            <a:r>
              <a:rPr lang="en-ZA" dirty="0" smtClean="0">
                <a:solidFill>
                  <a:srgbClr val="FFFF00"/>
                </a:solidFill>
              </a:rPr>
              <a:t> thou, O land, when thy king </a:t>
            </a:r>
            <a:r>
              <a:rPr lang="en-ZA" i="1" dirty="0" smtClean="0">
                <a:solidFill>
                  <a:srgbClr val="FFFF00"/>
                </a:solidFill>
              </a:rPr>
              <a:t>is</a:t>
            </a:r>
            <a:r>
              <a:rPr lang="en-ZA" dirty="0" smtClean="0">
                <a:solidFill>
                  <a:srgbClr val="FFFF00"/>
                </a:solidFill>
              </a:rPr>
              <a:t> the son of nobles, and thy princes eat in due season, for strength, and not for drunkenness! </a:t>
            </a:r>
            <a:r>
              <a:rPr lang="en-ZA" dirty="0" smtClean="0"/>
              <a:t>Ecclesiastes 10:17</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20</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Fools?</a:t>
            </a:r>
            <a:endParaRPr lang="en-ZA" dirty="0"/>
          </a:p>
        </p:txBody>
      </p:sp>
      <p:sp>
        <p:nvSpPr>
          <p:cNvPr id="3" name="Content Placeholder 2"/>
          <p:cNvSpPr>
            <a:spLocks noGrp="1"/>
          </p:cNvSpPr>
          <p:nvPr>
            <p:ph idx="1"/>
          </p:nvPr>
        </p:nvSpPr>
        <p:spPr/>
        <p:txBody>
          <a:bodyPr/>
          <a:lstStyle/>
          <a:p>
            <a:r>
              <a:rPr lang="en-ZA" dirty="0" smtClean="0">
                <a:solidFill>
                  <a:srgbClr val="92D050"/>
                </a:solidFill>
              </a:rPr>
              <a:t>“Take heed to yourselves, lest at any time your hearts be overcharged with surfeiting, and drunkenness, and cares of this life, and so that day come upon you unawares” </a:t>
            </a:r>
            <a:r>
              <a:rPr lang="en-ZA" dirty="0" smtClean="0"/>
              <a:t>Luke 21:34.</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21</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Both or None!!!!</a:t>
            </a:r>
            <a:endParaRPr lang="en-ZA" dirty="0">
              <a:solidFill>
                <a:srgbClr val="00B050"/>
              </a:solidFill>
              <a:latin typeface="Algerian" pitchFamily="82" charset="0"/>
            </a:endParaRPr>
          </a:p>
        </p:txBody>
      </p:sp>
      <p:sp>
        <p:nvSpPr>
          <p:cNvPr id="3" name="Content Placeholder 2"/>
          <p:cNvSpPr>
            <a:spLocks noGrp="1"/>
          </p:cNvSpPr>
          <p:nvPr>
            <p:ph idx="1"/>
          </p:nvPr>
        </p:nvSpPr>
        <p:spPr/>
        <p:txBody>
          <a:bodyPr/>
          <a:lstStyle/>
          <a:p>
            <a:r>
              <a:rPr lang="en-ZA" dirty="0" smtClean="0"/>
              <a:t>“</a:t>
            </a:r>
            <a:r>
              <a:rPr lang="en-ZA" dirty="0" smtClean="0">
                <a:solidFill>
                  <a:srgbClr val="FFFF00"/>
                </a:solidFill>
              </a:rPr>
              <a:t>for ye are bought with a price: therefore glorify GOD in your body, and in spirit, which are GOD’S” </a:t>
            </a:r>
            <a:r>
              <a:rPr lang="en-ZA" dirty="0" smtClean="0"/>
              <a:t>1 Corinthians 6:19,20 </a:t>
            </a:r>
          </a:p>
          <a:p>
            <a:r>
              <a:rPr lang="en-ZA" dirty="0" smtClean="0">
                <a:solidFill>
                  <a:srgbClr val="92D050"/>
                </a:solidFill>
              </a:rPr>
              <a:t>“beloved, I wish above all things that thou </a:t>
            </a:r>
            <a:r>
              <a:rPr lang="en-ZA" dirty="0" err="1" smtClean="0">
                <a:solidFill>
                  <a:srgbClr val="92D050"/>
                </a:solidFill>
              </a:rPr>
              <a:t>mayest</a:t>
            </a:r>
            <a:r>
              <a:rPr lang="en-ZA" dirty="0" smtClean="0">
                <a:solidFill>
                  <a:srgbClr val="92D050"/>
                </a:solidFill>
              </a:rPr>
              <a:t> prosper and be in good health, even as thy spirit </a:t>
            </a:r>
            <a:r>
              <a:rPr lang="en-ZA" dirty="0" err="1" smtClean="0">
                <a:solidFill>
                  <a:srgbClr val="92D050"/>
                </a:solidFill>
              </a:rPr>
              <a:t>prospereth</a:t>
            </a:r>
            <a:r>
              <a:rPr lang="en-ZA" dirty="0" smtClean="0">
                <a:solidFill>
                  <a:srgbClr val="92D050"/>
                </a:solidFill>
              </a:rPr>
              <a:t>” </a:t>
            </a:r>
            <a:r>
              <a:rPr lang="en-ZA" dirty="0" smtClean="0"/>
              <a:t>3 John 2 </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22</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Both or None!!!!</a:t>
            </a:r>
            <a:endParaRPr lang="en-ZA" dirty="0"/>
          </a:p>
        </p:txBody>
      </p:sp>
      <p:sp>
        <p:nvSpPr>
          <p:cNvPr id="3" name="Content Placeholder 2"/>
          <p:cNvSpPr>
            <a:spLocks noGrp="1"/>
          </p:cNvSpPr>
          <p:nvPr>
            <p:ph idx="1"/>
          </p:nvPr>
        </p:nvSpPr>
        <p:spPr/>
        <p:txBody>
          <a:bodyPr/>
          <a:lstStyle/>
          <a:p>
            <a:r>
              <a:rPr lang="en-ZA" dirty="0" smtClean="0">
                <a:solidFill>
                  <a:srgbClr val="FFFF00"/>
                </a:solidFill>
              </a:rPr>
              <a:t>“But rather we this in obedience to the laws of nature, and to preserve the temple of GOD for which we are.” </a:t>
            </a:r>
            <a:r>
              <a:rPr lang="en-ZA" dirty="0" smtClean="0"/>
              <a:t>1 Corinthians 3:16,17 </a:t>
            </a:r>
          </a:p>
          <a:p>
            <a:r>
              <a:rPr lang="en-ZA" dirty="0" smtClean="0">
                <a:solidFill>
                  <a:srgbClr val="FFC000"/>
                </a:solidFill>
              </a:rPr>
              <a:t>“For whosoever shall keep the whole law, and yet offend in one </a:t>
            </a:r>
            <a:r>
              <a:rPr lang="en-ZA" i="1" dirty="0" smtClean="0">
                <a:solidFill>
                  <a:srgbClr val="FFC000"/>
                </a:solidFill>
              </a:rPr>
              <a:t>point</a:t>
            </a:r>
            <a:r>
              <a:rPr lang="en-ZA" dirty="0" smtClean="0">
                <a:solidFill>
                  <a:srgbClr val="FFC000"/>
                </a:solidFill>
              </a:rPr>
              <a:t>, he is guilty of all.” </a:t>
            </a:r>
            <a:r>
              <a:rPr lang="en-ZA" dirty="0" smtClean="0"/>
              <a:t>James 2:10  </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23</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Both or None!!!!</a:t>
            </a:r>
            <a:endParaRPr lang="en-ZA" dirty="0"/>
          </a:p>
        </p:txBody>
      </p:sp>
      <p:sp>
        <p:nvSpPr>
          <p:cNvPr id="3" name="Content Placeholder 2"/>
          <p:cNvSpPr>
            <a:spLocks noGrp="1"/>
          </p:cNvSpPr>
          <p:nvPr>
            <p:ph idx="1"/>
          </p:nvPr>
        </p:nvSpPr>
        <p:spPr/>
        <p:txBody>
          <a:bodyPr/>
          <a:lstStyle/>
          <a:p>
            <a:r>
              <a:rPr lang="en-ZA" dirty="0" smtClean="0">
                <a:solidFill>
                  <a:srgbClr val="00B0F0"/>
                </a:solidFill>
              </a:rPr>
              <a:t>“Whosoever therefore shall break one of these least commandments, and shall teach men so, he shall be called the least in the kingdom of heaven:  but whosoever shall do and teach </a:t>
            </a:r>
            <a:r>
              <a:rPr lang="en-ZA" i="1" dirty="0" smtClean="0">
                <a:solidFill>
                  <a:srgbClr val="00B0F0"/>
                </a:solidFill>
              </a:rPr>
              <a:t>them</a:t>
            </a:r>
            <a:r>
              <a:rPr lang="en-ZA" dirty="0" smtClean="0">
                <a:solidFill>
                  <a:srgbClr val="00B0F0"/>
                </a:solidFill>
              </a:rPr>
              <a:t>, the same shall be called great in the kingdom of heaven.”</a:t>
            </a:r>
            <a:r>
              <a:rPr lang="en-ZA" dirty="0" smtClean="0"/>
              <a:t> Matthew 5:19</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24</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What are the results?</a:t>
            </a:r>
            <a:endParaRPr lang="en-ZA" dirty="0">
              <a:solidFill>
                <a:srgbClr val="00B050"/>
              </a:solidFill>
              <a:latin typeface="Algerian" pitchFamily="82" charset="0"/>
            </a:endParaRPr>
          </a:p>
        </p:txBody>
      </p:sp>
      <p:sp>
        <p:nvSpPr>
          <p:cNvPr id="3" name="Content Placeholder 2"/>
          <p:cNvSpPr>
            <a:spLocks noGrp="1"/>
          </p:cNvSpPr>
          <p:nvPr>
            <p:ph idx="1"/>
          </p:nvPr>
        </p:nvSpPr>
        <p:spPr/>
        <p:txBody>
          <a:bodyPr/>
          <a:lstStyle/>
          <a:p>
            <a:r>
              <a:rPr lang="en-ZA" dirty="0" smtClean="0"/>
              <a:t> </a:t>
            </a:r>
            <a:r>
              <a:rPr lang="en-ZA" dirty="0" smtClean="0">
                <a:solidFill>
                  <a:srgbClr val="FFFF00"/>
                </a:solidFill>
              </a:rPr>
              <a:t>”If any man defile the temple of God, him shall God destroy;  for the temple of God is holy, which </a:t>
            </a:r>
            <a:r>
              <a:rPr lang="en-ZA" i="1" dirty="0" smtClean="0">
                <a:solidFill>
                  <a:srgbClr val="FFFF00"/>
                </a:solidFill>
              </a:rPr>
              <a:t>temple</a:t>
            </a:r>
            <a:r>
              <a:rPr lang="en-ZA" dirty="0" smtClean="0">
                <a:solidFill>
                  <a:srgbClr val="FFFF00"/>
                </a:solidFill>
              </a:rPr>
              <a:t> ye are.” </a:t>
            </a:r>
            <a:r>
              <a:rPr lang="en-ZA" dirty="0" smtClean="0"/>
              <a:t>1 Corinthians 3:17</a:t>
            </a:r>
          </a:p>
          <a:p>
            <a:pPr>
              <a:buNone/>
            </a:pP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25</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What are the results?</a:t>
            </a:r>
            <a:endParaRPr lang="en-ZA" dirty="0"/>
          </a:p>
        </p:txBody>
      </p:sp>
      <p:sp>
        <p:nvSpPr>
          <p:cNvPr id="3" name="Content Placeholder 2"/>
          <p:cNvSpPr>
            <a:spLocks noGrp="1"/>
          </p:cNvSpPr>
          <p:nvPr>
            <p:ph idx="1"/>
          </p:nvPr>
        </p:nvSpPr>
        <p:spPr/>
        <p:txBody>
          <a:bodyPr/>
          <a:lstStyle/>
          <a:p>
            <a:r>
              <a:rPr lang="en-ZA" dirty="0" smtClean="0">
                <a:solidFill>
                  <a:schemeClr val="accent6">
                    <a:lumMod val="90000"/>
                  </a:schemeClr>
                </a:solidFill>
              </a:rPr>
              <a:t>“And said, If thou wilt diligently hearken to the voice of the LORD thy God, and wilt do that which is right in his sight, and wilt give ear to his commandments, and keep all his statutes, I will put none of these diseases upon thee, which I have brought upon the Egyptians:  for I </a:t>
            </a:r>
            <a:r>
              <a:rPr lang="en-ZA" i="1" dirty="0" smtClean="0">
                <a:solidFill>
                  <a:schemeClr val="accent6">
                    <a:lumMod val="90000"/>
                  </a:schemeClr>
                </a:solidFill>
              </a:rPr>
              <a:t>am</a:t>
            </a:r>
            <a:r>
              <a:rPr lang="en-ZA" dirty="0" smtClean="0">
                <a:solidFill>
                  <a:schemeClr val="accent6">
                    <a:lumMod val="90000"/>
                  </a:schemeClr>
                </a:solidFill>
              </a:rPr>
              <a:t> the LORD that </a:t>
            </a:r>
            <a:r>
              <a:rPr lang="en-ZA" dirty="0" err="1" smtClean="0">
                <a:solidFill>
                  <a:schemeClr val="accent6">
                    <a:lumMod val="90000"/>
                  </a:schemeClr>
                </a:solidFill>
              </a:rPr>
              <a:t>healeth</a:t>
            </a:r>
            <a:r>
              <a:rPr lang="en-ZA" dirty="0" smtClean="0">
                <a:solidFill>
                  <a:schemeClr val="accent6">
                    <a:lumMod val="90000"/>
                  </a:schemeClr>
                </a:solidFill>
              </a:rPr>
              <a:t> thee.”</a:t>
            </a:r>
            <a:r>
              <a:rPr lang="en-ZA" dirty="0" smtClean="0"/>
              <a:t> Exodus 15:26   </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26</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What about this verse?</a:t>
            </a:r>
            <a:endParaRPr lang="en-ZA" dirty="0">
              <a:solidFill>
                <a:srgbClr val="00B050"/>
              </a:solidFill>
              <a:latin typeface="Algerian" pitchFamily="82" charset="0"/>
            </a:endParaRPr>
          </a:p>
        </p:txBody>
      </p:sp>
      <p:sp>
        <p:nvSpPr>
          <p:cNvPr id="3" name="Content Placeholder 2"/>
          <p:cNvSpPr>
            <a:spLocks noGrp="1"/>
          </p:cNvSpPr>
          <p:nvPr>
            <p:ph idx="1"/>
          </p:nvPr>
        </p:nvSpPr>
        <p:spPr/>
        <p:txBody>
          <a:bodyPr/>
          <a:lstStyle/>
          <a:p>
            <a:r>
              <a:rPr lang="en-ZA" dirty="0" smtClean="0"/>
              <a:t>Notwithstanding thou </a:t>
            </a:r>
            <a:r>
              <a:rPr lang="en-ZA" dirty="0" err="1" smtClean="0"/>
              <a:t>mayest</a:t>
            </a:r>
            <a:r>
              <a:rPr lang="en-ZA" dirty="0" smtClean="0"/>
              <a:t> kill and eat flesh in all thy gates, </a:t>
            </a:r>
            <a:r>
              <a:rPr lang="en-ZA" dirty="0" smtClean="0">
                <a:solidFill>
                  <a:srgbClr val="00B050"/>
                </a:solidFill>
              </a:rPr>
              <a:t>whatsoever thy soul </a:t>
            </a:r>
            <a:r>
              <a:rPr lang="en-ZA" dirty="0" err="1" smtClean="0">
                <a:solidFill>
                  <a:srgbClr val="00B050"/>
                </a:solidFill>
              </a:rPr>
              <a:t>lusteth</a:t>
            </a:r>
            <a:r>
              <a:rPr lang="en-ZA" dirty="0" smtClean="0">
                <a:solidFill>
                  <a:srgbClr val="00B050"/>
                </a:solidFill>
              </a:rPr>
              <a:t> after,</a:t>
            </a:r>
            <a:r>
              <a:rPr lang="en-ZA" dirty="0" smtClean="0"/>
              <a:t> according to the blessing of the LORD thy God which he hath given thee:  the unclean and the clean may eat thereof, as of the roebuck, and as of the hart.” </a:t>
            </a:r>
            <a:r>
              <a:rPr lang="en-ZA" dirty="0" smtClean="0">
                <a:hlinkClick r:id="rId2" action="ppaction://hlinkfile"/>
              </a:rPr>
              <a:t>Deuteronomy</a:t>
            </a:r>
            <a:r>
              <a:rPr lang="en-ZA" dirty="0" smtClean="0"/>
              <a:t> 12:15</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27</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What about this verse?</a:t>
            </a:r>
            <a:endParaRPr lang="en-ZA" dirty="0"/>
          </a:p>
        </p:txBody>
      </p:sp>
      <p:sp>
        <p:nvSpPr>
          <p:cNvPr id="3" name="Content Placeholder 2"/>
          <p:cNvSpPr>
            <a:spLocks noGrp="1"/>
          </p:cNvSpPr>
          <p:nvPr>
            <p:ph idx="1"/>
          </p:nvPr>
        </p:nvSpPr>
        <p:spPr/>
        <p:txBody>
          <a:bodyPr/>
          <a:lstStyle/>
          <a:p>
            <a:r>
              <a:rPr lang="en-ZA" dirty="0" smtClean="0"/>
              <a:t>“For all that </a:t>
            </a:r>
            <a:r>
              <a:rPr lang="en-ZA" i="1" dirty="0" smtClean="0"/>
              <a:t>is</a:t>
            </a:r>
            <a:r>
              <a:rPr lang="en-ZA" dirty="0" smtClean="0"/>
              <a:t> in the world, </a:t>
            </a:r>
            <a:r>
              <a:rPr lang="en-ZA" dirty="0" smtClean="0">
                <a:solidFill>
                  <a:srgbClr val="00B050"/>
                </a:solidFill>
              </a:rPr>
              <a:t>the lust of the flesh, and the lust of the eyes</a:t>
            </a:r>
            <a:r>
              <a:rPr lang="en-ZA" dirty="0" smtClean="0"/>
              <a:t>, and the pride of life, is not of the Father, but is of the world.” 1 John 2:6</a:t>
            </a:r>
          </a:p>
          <a:p>
            <a:r>
              <a:rPr lang="en-ZA" dirty="0" smtClean="0">
                <a:solidFill>
                  <a:srgbClr val="002060"/>
                </a:solidFill>
              </a:rPr>
              <a:t>“Wherefore God also gave them up to uncleanness through the lusts of their own hearts, </a:t>
            </a:r>
            <a:r>
              <a:rPr lang="en-ZA" dirty="0" smtClean="0"/>
              <a:t>to dishonour their own bodies between themselves:”Romans 1:24</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28</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What about this verse?</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solidFill>
                  <a:srgbClr val="FF0066"/>
                </a:solidFill>
              </a:rPr>
              <a:t>“Every moving thing that </a:t>
            </a:r>
            <a:r>
              <a:rPr lang="en-ZA" dirty="0" err="1" smtClean="0">
                <a:solidFill>
                  <a:srgbClr val="FF0066"/>
                </a:solidFill>
              </a:rPr>
              <a:t>liveth</a:t>
            </a:r>
            <a:r>
              <a:rPr lang="en-ZA" dirty="0" smtClean="0">
                <a:solidFill>
                  <a:srgbClr val="FF0066"/>
                </a:solidFill>
              </a:rPr>
              <a:t> shall be meat for you;  even as the green herb have I given you all things. ” </a:t>
            </a:r>
            <a:r>
              <a:rPr lang="en-ZA" dirty="0" smtClean="0"/>
              <a:t>Genesis 9:3</a:t>
            </a:r>
          </a:p>
          <a:p>
            <a:r>
              <a:rPr lang="en-ZA" dirty="0" smtClean="0">
                <a:solidFill>
                  <a:srgbClr val="FF0000"/>
                </a:solidFill>
              </a:rPr>
              <a:t>“And the waters prevailed upon the earth an hundred and fifty days.” </a:t>
            </a:r>
            <a:r>
              <a:rPr lang="en-ZA" dirty="0" smtClean="0"/>
              <a:t>Genesis 7:24 </a:t>
            </a:r>
          </a:p>
          <a:p>
            <a:r>
              <a:rPr lang="en-ZA" dirty="0" smtClean="0"/>
              <a:t>    </a:t>
            </a:r>
            <a:r>
              <a:rPr lang="en-US" i="1" dirty="0" smtClean="0">
                <a:solidFill>
                  <a:srgbClr val="FFFF00"/>
                </a:solidFill>
              </a:rPr>
              <a:t>And He permitted that long-lived race to eat animal food to shorten their sinful lives. Soon after the flood the race began  to rapidly decrease in size, and in length of years.”</a:t>
            </a:r>
            <a:r>
              <a:rPr lang="en-US" i="1" dirty="0" smtClean="0"/>
              <a:t>—Counsels on Diet and Foods, p. 373.</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29</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PS MANANA</a:t>
            </a:r>
            <a:endParaRPr lang="en-ZA"/>
          </a:p>
        </p:txBody>
      </p:sp>
      <p:sp>
        <p:nvSpPr>
          <p:cNvPr id="3" name="Slide Number Placeholder 2"/>
          <p:cNvSpPr>
            <a:spLocks noGrp="1"/>
          </p:cNvSpPr>
          <p:nvPr>
            <p:ph type="sldNum" sz="quarter" idx="12"/>
          </p:nvPr>
        </p:nvSpPr>
        <p:spPr/>
        <p:txBody>
          <a:bodyPr/>
          <a:lstStyle/>
          <a:p>
            <a:fld id="{7F361D55-57FB-442A-AD47-229B202B8E39}" type="slidenum">
              <a:rPr lang="en-ZA" smtClean="0"/>
              <a:pPr/>
              <a:t>3</a:t>
            </a:fld>
            <a:endParaRPr lang="en-ZA"/>
          </a:p>
        </p:txBody>
      </p:sp>
      <p:pic>
        <p:nvPicPr>
          <p:cNvPr id="4" name="Picture 3" descr="D:\Better Health\images\moo150l.gif"/>
          <p:cNvPicPr>
            <a:picLocks noChangeAspect="1" noChangeArrowheads="1"/>
          </p:cNvPicPr>
          <p:nvPr/>
        </p:nvPicPr>
        <p:blipFill>
          <a:blip r:embed="rId2"/>
          <a:srcRect/>
          <a:stretch>
            <a:fillRect/>
          </a:stretch>
        </p:blipFill>
        <p:spPr bwMode="auto">
          <a:xfrm>
            <a:off x="571472" y="467071"/>
            <a:ext cx="7715304" cy="5712292"/>
          </a:xfrm>
          <a:prstGeom prst="rect">
            <a:avLst/>
          </a:prstGeom>
          <a:noFill/>
        </p:spPr>
      </p:pic>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Canaan</a:t>
            </a:r>
            <a:endParaRPr lang="en-ZA" dirty="0">
              <a:solidFill>
                <a:srgbClr val="00B050"/>
              </a:solidFill>
              <a:latin typeface="Algerian" pitchFamily="82" charset="0"/>
            </a:endParaRPr>
          </a:p>
        </p:txBody>
      </p:sp>
      <p:sp>
        <p:nvSpPr>
          <p:cNvPr id="3" name="Content Placeholder 2"/>
          <p:cNvSpPr>
            <a:spLocks noGrp="1"/>
          </p:cNvSpPr>
          <p:nvPr>
            <p:ph idx="1"/>
          </p:nvPr>
        </p:nvSpPr>
        <p:spPr/>
        <p:txBody>
          <a:bodyPr>
            <a:normAutofit lnSpcReduction="10000"/>
          </a:bodyPr>
          <a:lstStyle/>
          <a:p>
            <a:r>
              <a:rPr lang="en-ZA" dirty="0" smtClean="0">
                <a:solidFill>
                  <a:srgbClr val="FF0000"/>
                </a:solidFill>
              </a:rPr>
              <a:t>Is it so?</a:t>
            </a:r>
          </a:p>
          <a:p>
            <a:r>
              <a:rPr lang="en-ZA" dirty="0" smtClean="0">
                <a:solidFill>
                  <a:srgbClr val="FFFF00"/>
                </a:solidFill>
              </a:rPr>
              <a:t>“And when the dew fell upon the camp in the night, the manna fell upon it.” </a:t>
            </a:r>
            <a:r>
              <a:rPr lang="en-ZA" dirty="0" smtClean="0"/>
              <a:t>Numbers 11:9 </a:t>
            </a:r>
          </a:p>
          <a:p>
            <a:r>
              <a:rPr lang="en-US" i="1" dirty="0" smtClean="0"/>
              <a:t> </a:t>
            </a:r>
            <a:r>
              <a:rPr lang="en-US" i="1" dirty="0" smtClean="0">
                <a:solidFill>
                  <a:srgbClr val="FF9933"/>
                </a:solidFill>
              </a:rPr>
              <a:t>“But they craved the fleshpots of Egypt, and mourned and cried for flesh, notwithstanding that the Lord had promised them that if they would submit to His will He would carry them into the land of Canaan and establish…</a:t>
            </a:r>
            <a:endParaRPr lang="en-ZA" dirty="0" smtClean="0">
              <a:solidFill>
                <a:srgbClr val="FF9933"/>
              </a:solidFill>
            </a:endParaRP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30</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Canaan</a:t>
            </a:r>
            <a:endParaRPr lang="en-ZA" dirty="0"/>
          </a:p>
        </p:txBody>
      </p:sp>
      <p:sp>
        <p:nvSpPr>
          <p:cNvPr id="3" name="Content Placeholder 2"/>
          <p:cNvSpPr>
            <a:spLocks noGrp="1"/>
          </p:cNvSpPr>
          <p:nvPr>
            <p:ph idx="1"/>
          </p:nvPr>
        </p:nvSpPr>
        <p:spPr/>
        <p:txBody>
          <a:bodyPr/>
          <a:lstStyle/>
          <a:p>
            <a:pPr>
              <a:buNone/>
            </a:pPr>
            <a:r>
              <a:rPr lang="en-US" i="1" dirty="0" smtClean="0">
                <a:solidFill>
                  <a:srgbClr val="FFFF00"/>
                </a:solidFill>
              </a:rPr>
              <a:t>   </a:t>
            </a:r>
            <a:r>
              <a:rPr lang="en-US" i="1" dirty="0" smtClean="0">
                <a:solidFill>
                  <a:srgbClr val="FF9933"/>
                </a:solidFill>
              </a:rPr>
              <a:t>…them there, a pure, holy, happy people, and there should not be a feeble one in all their tribes; for He would take away all sickness from among them.”</a:t>
            </a:r>
            <a:r>
              <a:rPr lang="en-US" i="1" dirty="0" smtClean="0"/>
              <a:t>—Medical Ministry, p. 277.</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31</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Canaan</a:t>
            </a:r>
            <a:endParaRPr lang="en-ZA" dirty="0"/>
          </a:p>
        </p:txBody>
      </p:sp>
      <p:sp>
        <p:nvSpPr>
          <p:cNvPr id="3" name="Content Placeholder 2"/>
          <p:cNvSpPr>
            <a:spLocks noGrp="1"/>
          </p:cNvSpPr>
          <p:nvPr>
            <p:ph idx="1"/>
          </p:nvPr>
        </p:nvSpPr>
        <p:spPr/>
        <p:txBody>
          <a:bodyPr/>
          <a:lstStyle/>
          <a:p>
            <a:r>
              <a:rPr lang="en-ZA" dirty="0" smtClean="0">
                <a:solidFill>
                  <a:srgbClr val="FF0000"/>
                </a:solidFill>
              </a:rPr>
              <a:t>“But with many of them God was not well pleased:  for they were overthrown in the wilderness. Now these things were our examples, to the intent we should not lust after evil things, as they also lusted.”</a:t>
            </a:r>
            <a:r>
              <a:rPr lang="en-ZA" dirty="0" smtClean="0"/>
              <a:t> 1 Corinthians 10:5,6  </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32</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Canaan</a:t>
            </a:r>
            <a:endParaRPr lang="en-ZA" dirty="0"/>
          </a:p>
        </p:txBody>
      </p:sp>
      <p:sp>
        <p:nvSpPr>
          <p:cNvPr id="3" name="Content Placeholder 2"/>
          <p:cNvSpPr>
            <a:spLocks noGrp="1"/>
          </p:cNvSpPr>
          <p:nvPr>
            <p:ph idx="1"/>
          </p:nvPr>
        </p:nvSpPr>
        <p:spPr/>
        <p:txBody>
          <a:bodyPr/>
          <a:lstStyle/>
          <a:p>
            <a:r>
              <a:rPr lang="en-ZA" dirty="0" smtClean="0">
                <a:solidFill>
                  <a:srgbClr val="FF00FF"/>
                </a:solidFill>
              </a:rPr>
              <a:t>“Wherefore gird up the loins of your mind, be sober, and hope to the end for the grace that is to be brought unto you at the revelation of Jesus Christ; As obedient children, not fashioning yourselves according to the former lusts in your ignorance:” </a:t>
            </a:r>
            <a:r>
              <a:rPr lang="en-ZA" dirty="0" smtClean="0"/>
              <a:t>1 Peter 1:13,14</a:t>
            </a:r>
            <a:endParaRPr lang="en-ZA" dirty="0">
              <a:solidFill>
                <a:srgbClr val="FF00FF"/>
              </a:solidFill>
            </a:endParaRPr>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33</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Canaan</a:t>
            </a:r>
            <a:endParaRPr lang="en-ZA" dirty="0"/>
          </a:p>
        </p:txBody>
      </p:sp>
      <p:sp>
        <p:nvSpPr>
          <p:cNvPr id="3" name="Content Placeholder 2"/>
          <p:cNvSpPr>
            <a:spLocks noGrp="1"/>
          </p:cNvSpPr>
          <p:nvPr>
            <p:ph idx="1"/>
          </p:nvPr>
        </p:nvSpPr>
        <p:spPr/>
        <p:txBody>
          <a:bodyPr/>
          <a:lstStyle/>
          <a:p>
            <a:r>
              <a:rPr lang="en-ZA" dirty="0" smtClean="0">
                <a:solidFill>
                  <a:srgbClr val="FFFF00"/>
                </a:solidFill>
              </a:rPr>
              <a:t>“But ye </a:t>
            </a:r>
            <a:r>
              <a:rPr lang="en-ZA" i="1" dirty="0" smtClean="0">
                <a:solidFill>
                  <a:srgbClr val="FFFF00"/>
                </a:solidFill>
              </a:rPr>
              <a:t>are</a:t>
            </a:r>
            <a:r>
              <a:rPr lang="en-ZA" dirty="0" smtClean="0">
                <a:solidFill>
                  <a:srgbClr val="FFFF00"/>
                </a:solidFill>
              </a:rPr>
              <a:t> a chosen generation, a royal priesthood, an holy nation, a peculiar people;  that ye should show forth the praises of him who hath called you out of darkness into his marvellous light:” </a:t>
            </a:r>
            <a:r>
              <a:rPr lang="en-ZA" dirty="0" smtClean="0"/>
              <a:t>1 Peter 2:9  </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34</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solidFill>
                  <a:srgbClr val="00B050"/>
                </a:solidFill>
                <a:latin typeface="Algerian" pitchFamily="82" charset="0"/>
              </a:rPr>
              <a:t>loud voice</a:t>
            </a:r>
            <a:endParaRPr lang="en-ZA" dirty="0"/>
          </a:p>
        </p:txBody>
      </p:sp>
      <p:sp>
        <p:nvSpPr>
          <p:cNvPr id="3" name="Content Placeholder 2"/>
          <p:cNvSpPr>
            <a:spLocks noGrp="1"/>
          </p:cNvSpPr>
          <p:nvPr>
            <p:ph idx="1"/>
          </p:nvPr>
        </p:nvSpPr>
        <p:spPr/>
        <p:txBody>
          <a:bodyPr/>
          <a:lstStyle/>
          <a:p>
            <a:r>
              <a:rPr lang="en-ZA" dirty="0" smtClean="0">
                <a:solidFill>
                  <a:srgbClr val="FFFF00"/>
                </a:solidFill>
              </a:rPr>
              <a:t>“And I saw another angel </a:t>
            </a:r>
            <a:r>
              <a:rPr lang="en-ZA" u="sng" dirty="0" smtClean="0">
                <a:solidFill>
                  <a:srgbClr val="FFFF00"/>
                </a:solidFill>
              </a:rPr>
              <a:t>fly in the midst </a:t>
            </a:r>
            <a:r>
              <a:rPr lang="en-ZA" dirty="0" smtClean="0">
                <a:solidFill>
                  <a:srgbClr val="FFFF00"/>
                </a:solidFill>
              </a:rPr>
              <a:t>of heaven, having the everlasting gospel to preach unto them that dwell on the earth, and to every nation, and kindred, and tongue, and people, Saying with a </a:t>
            </a:r>
            <a:r>
              <a:rPr lang="en-ZA" u="sng" dirty="0" smtClean="0">
                <a:solidFill>
                  <a:srgbClr val="FFFF00"/>
                </a:solidFill>
              </a:rPr>
              <a:t>loud voice</a:t>
            </a:r>
            <a:r>
              <a:rPr lang="en-ZA" dirty="0" smtClean="0">
                <a:solidFill>
                  <a:srgbClr val="FFFF00"/>
                </a:solidFill>
              </a:rPr>
              <a:t>,” </a:t>
            </a:r>
            <a:r>
              <a:rPr lang="en-ZA" dirty="0" smtClean="0"/>
              <a:t>Revelations 14:6,7</a:t>
            </a:r>
            <a:r>
              <a:rPr lang="en-ZA" i="1" dirty="0" smtClean="0"/>
              <a:t>(last part)</a:t>
            </a:r>
            <a:endParaRPr lang="en-ZA" i="1"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35</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loud voice</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solidFill>
                  <a:srgbClr val="FF00FF"/>
                </a:solidFill>
              </a:rPr>
              <a:t>What did we learn about this message?</a:t>
            </a:r>
          </a:p>
          <a:p>
            <a:r>
              <a:rPr lang="en-ZA" dirty="0" smtClean="0">
                <a:solidFill>
                  <a:srgbClr val="33CCFF"/>
                </a:solidFill>
              </a:rPr>
              <a:t>What about the wings/flying?</a:t>
            </a:r>
          </a:p>
          <a:p>
            <a:r>
              <a:rPr lang="en-ZA" dirty="0" smtClean="0">
                <a:solidFill>
                  <a:srgbClr val="92D050"/>
                </a:solidFill>
              </a:rPr>
              <a:t>Do you think that those that are in pain/sick have this type of strength/power?</a:t>
            </a:r>
          </a:p>
          <a:p>
            <a:r>
              <a:rPr lang="en-ZA" dirty="0" smtClean="0">
                <a:solidFill>
                  <a:srgbClr val="CCFF99"/>
                </a:solidFill>
              </a:rPr>
              <a:t>The same hour was the thing fulfilled upon Nebuchadnezzar:  and he was driven from men, and did eat grass as oxen, and his body was wet with the dew of heaven, till his hairs were grown like eagles' </a:t>
            </a:r>
            <a:r>
              <a:rPr lang="en-ZA" i="1" dirty="0" smtClean="0">
                <a:solidFill>
                  <a:srgbClr val="CCFF99"/>
                </a:solidFill>
              </a:rPr>
              <a:t>feathers</a:t>
            </a:r>
            <a:r>
              <a:rPr lang="en-ZA" dirty="0" smtClean="0">
                <a:solidFill>
                  <a:srgbClr val="CCFF99"/>
                </a:solidFill>
              </a:rPr>
              <a:t>, and his nails like birds' </a:t>
            </a:r>
            <a:r>
              <a:rPr lang="en-ZA" i="1" dirty="0" smtClean="0">
                <a:solidFill>
                  <a:srgbClr val="CCFF99"/>
                </a:solidFill>
              </a:rPr>
              <a:t>claws</a:t>
            </a:r>
            <a:r>
              <a:rPr lang="en-ZA" dirty="0" smtClean="0">
                <a:solidFill>
                  <a:srgbClr val="CCFF99"/>
                </a:solidFill>
              </a:rPr>
              <a:t>. </a:t>
            </a:r>
            <a:r>
              <a:rPr lang="en-ZA" dirty="0" smtClean="0"/>
              <a:t>Daniel 4:33</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36</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loud voice</a:t>
            </a:r>
            <a:endParaRPr lang="en-ZA" dirty="0"/>
          </a:p>
        </p:txBody>
      </p:sp>
      <p:sp>
        <p:nvSpPr>
          <p:cNvPr id="3" name="Content Placeholder 2"/>
          <p:cNvSpPr>
            <a:spLocks noGrp="1"/>
          </p:cNvSpPr>
          <p:nvPr>
            <p:ph idx="1"/>
          </p:nvPr>
        </p:nvSpPr>
        <p:spPr/>
        <p:txBody>
          <a:bodyPr/>
          <a:lstStyle/>
          <a:p>
            <a:r>
              <a:rPr lang="en-ZA" dirty="0" smtClean="0">
                <a:solidFill>
                  <a:schemeClr val="accent5">
                    <a:lumMod val="75000"/>
                  </a:schemeClr>
                </a:solidFill>
              </a:rPr>
              <a:t>“And Miriam was shut out from the camp seven days:  and the people journeyed not till Miriam was brought in </a:t>
            </a:r>
            <a:r>
              <a:rPr lang="en-ZA" i="1" dirty="0" smtClean="0">
                <a:solidFill>
                  <a:schemeClr val="accent5">
                    <a:lumMod val="75000"/>
                  </a:schemeClr>
                </a:solidFill>
              </a:rPr>
              <a:t>again</a:t>
            </a:r>
            <a:r>
              <a:rPr lang="en-ZA" dirty="0" smtClean="0">
                <a:solidFill>
                  <a:schemeClr val="accent5">
                    <a:lumMod val="75000"/>
                  </a:schemeClr>
                </a:solidFill>
              </a:rPr>
              <a:t>.” </a:t>
            </a:r>
            <a:r>
              <a:rPr lang="en-ZA" dirty="0" smtClean="0"/>
              <a:t>Number 12:15</a:t>
            </a:r>
          </a:p>
          <a:p>
            <a:r>
              <a:rPr lang="en-ZA" dirty="0" smtClean="0">
                <a:solidFill>
                  <a:srgbClr val="FF0066"/>
                </a:solidFill>
              </a:rPr>
              <a:t>“And when Jesus was come into Peter's house, he saw his wife's mother laid, and sick of a fever. And he touched her hand, and the fever left her:  and she arose, and ministered unto them.” </a:t>
            </a:r>
            <a:r>
              <a:rPr lang="en-ZA" dirty="0" smtClean="0"/>
              <a:t>Matthew 8:14,15</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37</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The sooner the better</a:t>
            </a:r>
            <a:endParaRPr lang="en-ZA" dirty="0">
              <a:solidFill>
                <a:srgbClr val="00B050"/>
              </a:solidFill>
              <a:latin typeface="Algerian" pitchFamily="82" charset="0"/>
            </a:endParaRPr>
          </a:p>
        </p:txBody>
      </p:sp>
      <p:sp>
        <p:nvSpPr>
          <p:cNvPr id="3" name="Content Placeholder 2"/>
          <p:cNvSpPr>
            <a:spLocks noGrp="1"/>
          </p:cNvSpPr>
          <p:nvPr>
            <p:ph idx="1"/>
          </p:nvPr>
        </p:nvSpPr>
        <p:spPr/>
        <p:txBody>
          <a:bodyPr>
            <a:normAutofit lnSpcReduction="10000"/>
          </a:bodyPr>
          <a:lstStyle/>
          <a:p>
            <a:r>
              <a:rPr lang="en-ZA" dirty="0" smtClean="0"/>
              <a:t> </a:t>
            </a:r>
            <a:r>
              <a:rPr lang="en-ZA" dirty="0" smtClean="0">
                <a:solidFill>
                  <a:srgbClr val="66FFFF"/>
                </a:solidFill>
              </a:rPr>
              <a:t>“For seven years a man continued to go up and down the streets of Jerusalem, declaring the woes that were to come upon the city. By day and by night he chanted the wild dirge, “A voice from the east; a voice from the west; a voice from the four winds; a voice against Jerusalem and the temple; a voice against the bridegroom and the bride; and a voice against all the people.”</a:t>
            </a:r>
            <a:endParaRPr lang="en-ZA" dirty="0">
              <a:solidFill>
                <a:srgbClr val="66FFFF"/>
              </a:solidFill>
            </a:endParaRPr>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38</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The sooner the better</a:t>
            </a:r>
            <a:endParaRPr lang="en-ZA" dirty="0"/>
          </a:p>
        </p:txBody>
      </p:sp>
      <p:sp>
        <p:nvSpPr>
          <p:cNvPr id="3" name="Content Placeholder 2"/>
          <p:cNvSpPr>
            <a:spLocks noGrp="1"/>
          </p:cNvSpPr>
          <p:nvPr>
            <p:ph idx="1"/>
          </p:nvPr>
        </p:nvSpPr>
        <p:spPr/>
        <p:txBody>
          <a:bodyPr/>
          <a:lstStyle/>
          <a:p>
            <a:pPr>
              <a:buNone/>
            </a:pPr>
            <a:r>
              <a:rPr lang="en-ZA" dirty="0" smtClean="0"/>
              <a:t>   </a:t>
            </a:r>
            <a:r>
              <a:rPr lang="en-ZA" dirty="0" smtClean="0">
                <a:solidFill>
                  <a:srgbClr val="33CCFF"/>
                </a:solidFill>
              </a:rPr>
              <a:t>...This strange being was imprisoned and scourged; but no complaint escaped his lips. To insult and abuse he answered only, “Woe to Jerusalem! woe, woe to the inhabitants thereof!” </a:t>
            </a:r>
            <a:r>
              <a:rPr lang="en-ZA" dirty="0" smtClean="0">
                <a:solidFill>
                  <a:srgbClr val="92D050"/>
                </a:solidFill>
              </a:rPr>
              <a:t>His warning cry ceased not until he was slain in the siege he had foretold.”</a:t>
            </a:r>
            <a:r>
              <a:rPr lang="en-ZA" dirty="0" smtClean="0"/>
              <a:t> {GC88 30.3} </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39</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INTRODUCTION</a:t>
            </a:r>
            <a:endParaRPr lang="en-ZA" dirty="0">
              <a:solidFill>
                <a:srgbClr val="00B050"/>
              </a:solidFill>
              <a:latin typeface="Algerian" pitchFamily="82" charset="0"/>
            </a:endParaRPr>
          </a:p>
        </p:txBody>
      </p:sp>
      <p:sp>
        <p:nvSpPr>
          <p:cNvPr id="3" name="Content Placeholder 2"/>
          <p:cNvSpPr>
            <a:spLocks noGrp="1"/>
          </p:cNvSpPr>
          <p:nvPr>
            <p:ph idx="1"/>
          </p:nvPr>
        </p:nvSpPr>
        <p:spPr/>
        <p:txBody>
          <a:bodyPr/>
          <a:lstStyle/>
          <a:p>
            <a:r>
              <a:rPr lang="en-ZA" dirty="0" smtClean="0">
                <a:solidFill>
                  <a:srgbClr val="C00000"/>
                </a:solidFill>
              </a:rPr>
              <a:t>What you put </a:t>
            </a:r>
            <a:r>
              <a:rPr lang="en-ZA" dirty="0" smtClean="0">
                <a:solidFill>
                  <a:srgbClr val="C00000"/>
                </a:solidFill>
              </a:rPr>
              <a:t>in, </a:t>
            </a:r>
            <a:r>
              <a:rPr lang="en-ZA" dirty="0" smtClean="0">
                <a:solidFill>
                  <a:srgbClr val="C00000"/>
                </a:solidFill>
              </a:rPr>
              <a:t>will show on the outside</a:t>
            </a:r>
          </a:p>
          <a:p>
            <a:r>
              <a:rPr lang="en-ZA" dirty="0" smtClean="0">
                <a:solidFill>
                  <a:srgbClr val="FF0000"/>
                </a:solidFill>
              </a:rPr>
              <a:t>Is it just that?</a:t>
            </a:r>
          </a:p>
          <a:p>
            <a:r>
              <a:rPr lang="en-ZA" dirty="0" smtClean="0">
                <a:solidFill>
                  <a:srgbClr val="FFC000"/>
                </a:solidFill>
              </a:rPr>
              <a:t>What shall we do </a:t>
            </a:r>
            <a:r>
              <a:rPr lang="en-ZA" dirty="0" smtClean="0">
                <a:solidFill>
                  <a:srgbClr val="FFC000"/>
                </a:solidFill>
              </a:rPr>
              <a:t>then</a:t>
            </a:r>
            <a:r>
              <a:rPr lang="en-ZA" dirty="0" smtClean="0">
                <a:solidFill>
                  <a:srgbClr val="FFC000"/>
                </a:solidFill>
              </a:rPr>
              <a:t>?</a:t>
            </a:r>
          </a:p>
          <a:p>
            <a:r>
              <a:rPr lang="en-ZA" dirty="0" smtClean="0">
                <a:solidFill>
                  <a:srgbClr val="FFFF00"/>
                </a:solidFill>
              </a:rPr>
              <a:t>If not?</a:t>
            </a:r>
          </a:p>
          <a:p>
            <a:r>
              <a:rPr lang="en-ZA" dirty="0" smtClean="0">
                <a:solidFill>
                  <a:srgbClr val="92D050"/>
                </a:solidFill>
              </a:rPr>
              <a:t>I would love to welcome all to the second last of our presentations on the series of the “sooner the better”</a:t>
            </a:r>
          </a:p>
          <a:p>
            <a:endParaRPr lang="en-ZA" dirty="0"/>
          </a:p>
        </p:txBody>
      </p:sp>
      <p:sp>
        <p:nvSpPr>
          <p:cNvPr id="4" name="Slide Number Placeholder 3"/>
          <p:cNvSpPr>
            <a:spLocks noGrp="1"/>
          </p:cNvSpPr>
          <p:nvPr>
            <p:ph type="sldNum" sz="quarter" idx="12"/>
          </p:nvPr>
        </p:nvSpPr>
        <p:spPr/>
        <p:txBody>
          <a:bodyPr/>
          <a:lstStyle/>
          <a:p>
            <a:fld id="{7F361D55-57FB-442A-AD47-229B202B8E39}" type="slidenum">
              <a:rPr lang="en-ZA" smtClean="0"/>
              <a:pPr/>
              <a:t>4</a:t>
            </a:fld>
            <a:endParaRPr lang="en-ZA"/>
          </a:p>
        </p:txBody>
      </p:sp>
      <p:sp>
        <p:nvSpPr>
          <p:cNvPr id="5" name="Footer Placeholder 4"/>
          <p:cNvSpPr>
            <a:spLocks noGrp="1"/>
          </p:cNvSpPr>
          <p:nvPr>
            <p:ph type="ftr" sz="quarter" idx="11"/>
          </p:nvPr>
        </p:nvSpPr>
        <p:spPr/>
        <p:txBody>
          <a:bodyPr/>
          <a:lstStyle/>
          <a:p>
            <a:r>
              <a:rPr lang="en-ZA" smtClean="0"/>
              <a:t>PS MANANA</a:t>
            </a:r>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The sooner the better</a:t>
            </a:r>
            <a:endParaRPr lang="en-ZA" dirty="0"/>
          </a:p>
        </p:txBody>
      </p:sp>
      <p:sp>
        <p:nvSpPr>
          <p:cNvPr id="3" name="Content Placeholder 2"/>
          <p:cNvSpPr>
            <a:spLocks noGrp="1"/>
          </p:cNvSpPr>
          <p:nvPr>
            <p:ph idx="1"/>
          </p:nvPr>
        </p:nvSpPr>
        <p:spPr/>
        <p:txBody>
          <a:bodyPr/>
          <a:lstStyle/>
          <a:p>
            <a:r>
              <a:rPr lang="en-ZA" dirty="0" smtClean="0">
                <a:solidFill>
                  <a:srgbClr val="FF0000"/>
                </a:solidFill>
              </a:rPr>
              <a:t>“Not one Christian perished in the destruction of Jerusalem.” </a:t>
            </a:r>
            <a:r>
              <a:rPr lang="en-ZA" dirty="0" smtClean="0"/>
              <a:t>{GC88 30.4}</a:t>
            </a:r>
          </a:p>
          <a:p>
            <a:r>
              <a:rPr lang="en-ZA" dirty="0" smtClean="0">
                <a:solidFill>
                  <a:srgbClr val="FF00FF"/>
                </a:solidFill>
              </a:rPr>
              <a:t>“But I keep under my body, and bring </a:t>
            </a:r>
            <a:r>
              <a:rPr lang="en-ZA" i="1" dirty="0" smtClean="0">
                <a:solidFill>
                  <a:srgbClr val="FF00FF"/>
                </a:solidFill>
              </a:rPr>
              <a:t>it</a:t>
            </a:r>
            <a:r>
              <a:rPr lang="en-ZA" dirty="0" smtClean="0">
                <a:solidFill>
                  <a:srgbClr val="FF00FF"/>
                </a:solidFill>
              </a:rPr>
              <a:t> into subjection:  lest that by any means, when I have preached to others, I myself should be a castaway.”</a:t>
            </a:r>
            <a:r>
              <a:rPr lang="en-ZA" dirty="0" smtClean="0"/>
              <a:t> 1 Corinthians 9:27   </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40</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The sooner the better</a:t>
            </a:r>
            <a:endParaRPr lang="en-ZA" dirty="0"/>
          </a:p>
        </p:txBody>
      </p:sp>
      <p:sp>
        <p:nvSpPr>
          <p:cNvPr id="3" name="Content Placeholder 2"/>
          <p:cNvSpPr>
            <a:spLocks noGrp="1"/>
          </p:cNvSpPr>
          <p:nvPr>
            <p:ph idx="1"/>
          </p:nvPr>
        </p:nvSpPr>
        <p:spPr/>
        <p:txBody>
          <a:bodyPr>
            <a:normAutofit/>
          </a:bodyPr>
          <a:lstStyle/>
          <a:p>
            <a:r>
              <a:rPr lang="en-ZA" dirty="0" smtClean="0">
                <a:solidFill>
                  <a:srgbClr val="FF00FF"/>
                </a:solidFill>
              </a:rPr>
              <a:t>Behold, thou art called a Jew, and </a:t>
            </a:r>
            <a:r>
              <a:rPr lang="en-ZA" dirty="0" err="1" smtClean="0">
                <a:solidFill>
                  <a:srgbClr val="FF00FF"/>
                </a:solidFill>
              </a:rPr>
              <a:t>restest</a:t>
            </a:r>
            <a:r>
              <a:rPr lang="en-ZA" dirty="0" smtClean="0">
                <a:solidFill>
                  <a:srgbClr val="FF00FF"/>
                </a:solidFill>
              </a:rPr>
              <a:t> in the law, and </a:t>
            </a:r>
            <a:r>
              <a:rPr lang="en-ZA" dirty="0" err="1" smtClean="0">
                <a:solidFill>
                  <a:srgbClr val="FF00FF"/>
                </a:solidFill>
              </a:rPr>
              <a:t>makest</a:t>
            </a:r>
            <a:r>
              <a:rPr lang="en-ZA" dirty="0" smtClean="0">
                <a:solidFill>
                  <a:srgbClr val="FF00FF"/>
                </a:solidFill>
              </a:rPr>
              <a:t> thy boast of God, And </a:t>
            </a:r>
            <a:r>
              <a:rPr lang="en-ZA" dirty="0" err="1" smtClean="0">
                <a:solidFill>
                  <a:srgbClr val="FF00FF"/>
                </a:solidFill>
              </a:rPr>
              <a:t>knowest</a:t>
            </a:r>
            <a:r>
              <a:rPr lang="en-ZA" dirty="0" smtClean="0">
                <a:solidFill>
                  <a:srgbClr val="FF00FF"/>
                </a:solidFill>
              </a:rPr>
              <a:t> </a:t>
            </a:r>
            <a:r>
              <a:rPr lang="en-ZA" i="1" dirty="0" smtClean="0">
                <a:solidFill>
                  <a:srgbClr val="FF00FF"/>
                </a:solidFill>
              </a:rPr>
              <a:t>his</a:t>
            </a:r>
            <a:r>
              <a:rPr lang="en-ZA" dirty="0" smtClean="0">
                <a:solidFill>
                  <a:srgbClr val="FF00FF"/>
                </a:solidFill>
              </a:rPr>
              <a:t> will, and </a:t>
            </a:r>
            <a:r>
              <a:rPr lang="en-ZA" dirty="0" err="1" smtClean="0">
                <a:solidFill>
                  <a:srgbClr val="FF00FF"/>
                </a:solidFill>
              </a:rPr>
              <a:t>approvest</a:t>
            </a:r>
            <a:r>
              <a:rPr lang="en-ZA" dirty="0" smtClean="0">
                <a:solidFill>
                  <a:srgbClr val="FF00FF"/>
                </a:solidFill>
              </a:rPr>
              <a:t> the things that are more excellent, being instructed out of the law; And art confident that thou thyself art a guide of the blind, a light of them which are in darkness... </a:t>
            </a:r>
            <a:endParaRPr lang="en-ZA" dirty="0">
              <a:solidFill>
                <a:srgbClr val="FF00FF"/>
              </a:solidFill>
            </a:endParaRPr>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41</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The sooner the better</a:t>
            </a:r>
            <a:endParaRPr lang="en-ZA" dirty="0"/>
          </a:p>
        </p:txBody>
      </p:sp>
      <p:sp>
        <p:nvSpPr>
          <p:cNvPr id="3" name="Content Placeholder 2"/>
          <p:cNvSpPr>
            <a:spLocks noGrp="1"/>
          </p:cNvSpPr>
          <p:nvPr>
            <p:ph idx="1"/>
          </p:nvPr>
        </p:nvSpPr>
        <p:spPr/>
        <p:txBody>
          <a:bodyPr>
            <a:normAutofit/>
          </a:bodyPr>
          <a:lstStyle/>
          <a:p>
            <a:pPr>
              <a:buNone/>
            </a:pPr>
            <a:r>
              <a:rPr lang="en-ZA" dirty="0" smtClean="0"/>
              <a:t>   </a:t>
            </a:r>
            <a:r>
              <a:rPr lang="en-ZA" dirty="0" smtClean="0">
                <a:solidFill>
                  <a:srgbClr val="FF00FF"/>
                </a:solidFill>
              </a:rPr>
              <a:t>...An instructor of the foolish, a teacher of babes, which hast the form of knowledge and of the truth in the law.  Thou therefore which </a:t>
            </a:r>
            <a:r>
              <a:rPr lang="en-ZA" dirty="0" err="1" smtClean="0">
                <a:solidFill>
                  <a:srgbClr val="FF00FF"/>
                </a:solidFill>
              </a:rPr>
              <a:t>teachest</a:t>
            </a:r>
            <a:r>
              <a:rPr lang="en-ZA" dirty="0" smtClean="0">
                <a:solidFill>
                  <a:srgbClr val="FF00FF"/>
                </a:solidFill>
              </a:rPr>
              <a:t> another, </a:t>
            </a:r>
            <a:r>
              <a:rPr lang="en-ZA" dirty="0" err="1" smtClean="0">
                <a:solidFill>
                  <a:srgbClr val="FF00FF"/>
                </a:solidFill>
              </a:rPr>
              <a:t>teachest</a:t>
            </a:r>
            <a:r>
              <a:rPr lang="en-ZA" dirty="0" smtClean="0">
                <a:solidFill>
                  <a:srgbClr val="FF00FF"/>
                </a:solidFill>
              </a:rPr>
              <a:t> thou not thyself?  thou that </a:t>
            </a:r>
            <a:r>
              <a:rPr lang="en-ZA" dirty="0" err="1" smtClean="0">
                <a:solidFill>
                  <a:srgbClr val="FF00FF"/>
                </a:solidFill>
              </a:rPr>
              <a:t>preachest</a:t>
            </a:r>
            <a:r>
              <a:rPr lang="en-ZA" dirty="0" smtClean="0">
                <a:solidFill>
                  <a:srgbClr val="FF00FF"/>
                </a:solidFill>
              </a:rPr>
              <a:t> a man should not steal, dost thou steal?  Thou that </a:t>
            </a:r>
            <a:r>
              <a:rPr lang="en-ZA" dirty="0" err="1" smtClean="0">
                <a:solidFill>
                  <a:srgbClr val="FF00FF"/>
                </a:solidFill>
              </a:rPr>
              <a:t>sayest</a:t>
            </a:r>
            <a:r>
              <a:rPr lang="en-ZA" dirty="0" smtClean="0">
                <a:solidFill>
                  <a:srgbClr val="FF00FF"/>
                </a:solidFill>
              </a:rPr>
              <a:t> a man should not commit adultery, dost thou commit adultery?  thou that </a:t>
            </a:r>
            <a:r>
              <a:rPr lang="en-ZA" dirty="0" err="1" smtClean="0">
                <a:solidFill>
                  <a:srgbClr val="FF00FF"/>
                </a:solidFill>
              </a:rPr>
              <a:t>abhorrest</a:t>
            </a:r>
            <a:r>
              <a:rPr lang="en-ZA" dirty="0" smtClean="0">
                <a:solidFill>
                  <a:srgbClr val="FF00FF"/>
                </a:solidFill>
              </a:rPr>
              <a:t>” </a:t>
            </a:r>
            <a:r>
              <a:rPr lang="en-ZA" dirty="0" smtClean="0"/>
              <a:t>Romans 2:17-22</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42</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The sooner the better</a:t>
            </a:r>
            <a:endParaRPr lang="en-ZA" dirty="0"/>
          </a:p>
        </p:txBody>
      </p:sp>
      <p:sp>
        <p:nvSpPr>
          <p:cNvPr id="3" name="Content Placeholder 2"/>
          <p:cNvSpPr>
            <a:spLocks noGrp="1"/>
          </p:cNvSpPr>
          <p:nvPr>
            <p:ph idx="1"/>
          </p:nvPr>
        </p:nvSpPr>
        <p:spPr/>
        <p:txBody>
          <a:bodyPr/>
          <a:lstStyle/>
          <a:p>
            <a:r>
              <a:rPr lang="en-ZA" dirty="0" smtClean="0">
                <a:solidFill>
                  <a:srgbClr val="FF9933"/>
                </a:solidFill>
              </a:rPr>
              <a:t>“O Jerusalem, Jerusalem, </a:t>
            </a:r>
            <a:r>
              <a:rPr lang="en-ZA" i="1" dirty="0" smtClean="0">
                <a:solidFill>
                  <a:srgbClr val="FF9933"/>
                </a:solidFill>
              </a:rPr>
              <a:t>thou</a:t>
            </a:r>
            <a:r>
              <a:rPr lang="en-ZA" dirty="0" smtClean="0">
                <a:solidFill>
                  <a:srgbClr val="FF9933"/>
                </a:solidFill>
              </a:rPr>
              <a:t> that </a:t>
            </a:r>
            <a:r>
              <a:rPr lang="en-ZA" dirty="0" err="1" smtClean="0">
                <a:solidFill>
                  <a:srgbClr val="FF9933"/>
                </a:solidFill>
              </a:rPr>
              <a:t>killest</a:t>
            </a:r>
            <a:r>
              <a:rPr lang="en-ZA" dirty="0" smtClean="0">
                <a:solidFill>
                  <a:srgbClr val="FF9933"/>
                </a:solidFill>
              </a:rPr>
              <a:t> the prophets, and </a:t>
            </a:r>
            <a:r>
              <a:rPr lang="en-ZA" dirty="0" err="1" smtClean="0">
                <a:solidFill>
                  <a:srgbClr val="FF9933"/>
                </a:solidFill>
              </a:rPr>
              <a:t>stonest</a:t>
            </a:r>
            <a:r>
              <a:rPr lang="en-ZA" dirty="0" smtClean="0">
                <a:solidFill>
                  <a:srgbClr val="FF9933"/>
                </a:solidFill>
              </a:rPr>
              <a:t> them which are sent unto thee, how often would I have gathered thy children together, even as a hen </a:t>
            </a:r>
            <a:r>
              <a:rPr lang="en-ZA" dirty="0" err="1" smtClean="0">
                <a:solidFill>
                  <a:srgbClr val="FF9933"/>
                </a:solidFill>
              </a:rPr>
              <a:t>gathereth</a:t>
            </a:r>
            <a:r>
              <a:rPr lang="en-ZA" dirty="0" smtClean="0">
                <a:solidFill>
                  <a:srgbClr val="FF9933"/>
                </a:solidFill>
              </a:rPr>
              <a:t> her chickens under </a:t>
            </a:r>
            <a:r>
              <a:rPr lang="en-ZA" i="1" dirty="0" smtClean="0">
                <a:solidFill>
                  <a:srgbClr val="FF9933"/>
                </a:solidFill>
              </a:rPr>
              <a:t>her</a:t>
            </a:r>
            <a:r>
              <a:rPr lang="en-ZA" dirty="0" smtClean="0">
                <a:solidFill>
                  <a:srgbClr val="FF9933"/>
                </a:solidFill>
              </a:rPr>
              <a:t> wings, and ye would not!” </a:t>
            </a:r>
            <a:r>
              <a:rPr lang="en-ZA" dirty="0" smtClean="0"/>
              <a:t>Matthew 23:37</a:t>
            </a: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43</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The sooner the better</a:t>
            </a:r>
            <a:endParaRPr lang="en-ZA" dirty="0"/>
          </a:p>
        </p:txBody>
      </p:sp>
      <p:sp>
        <p:nvSpPr>
          <p:cNvPr id="3" name="Content Placeholder 2"/>
          <p:cNvSpPr>
            <a:spLocks noGrp="1"/>
          </p:cNvSpPr>
          <p:nvPr>
            <p:ph idx="1"/>
          </p:nvPr>
        </p:nvSpPr>
        <p:spPr/>
        <p:txBody>
          <a:bodyPr/>
          <a:lstStyle/>
          <a:p>
            <a:r>
              <a:rPr lang="en-ZA" dirty="0" smtClean="0">
                <a:solidFill>
                  <a:srgbClr val="33CCFF"/>
                </a:solidFill>
              </a:rPr>
              <a:t>“Then Agrippa said unto Paul, Almost thou </a:t>
            </a:r>
            <a:r>
              <a:rPr lang="en-ZA" dirty="0" err="1" smtClean="0">
                <a:solidFill>
                  <a:srgbClr val="33CCFF"/>
                </a:solidFill>
              </a:rPr>
              <a:t>persuadest</a:t>
            </a:r>
            <a:r>
              <a:rPr lang="en-ZA" dirty="0" smtClean="0">
                <a:solidFill>
                  <a:srgbClr val="33CCFF"/>
                </a:solidFill>
              </a:rPr>
              <a:t> me to be a Christian.” </a:t>
            </a:r>
            <a:r>
              <a:rPr lang="en-ZA" dirty="0" smtClean="0"/>
              <a:t>Acts 26:38</a:t>
            </a:r>
          </a:p>
          <a:p>
            <a:r>
              <a:rPr lang="en-US" b="1" i="1" dirty="0" smtClean="0">
                <a:solidFill>
                  <a:srgbClr val="FF0066"/>
                </a:solidFill>
              </a:rPr>
              <a:t>“The Lord accepts no divided heart. He wants the whole man. He made all there is of man. He offered a complete sacrifice to redeem the body and soul of man.”—</a:t>
            </a:r>
            <a:r>
              <a:rPr lang="en-US" i="1" dirty="0" smtClean="0"/>
              <a:t>Special Testimonies on Education, p. 83.</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44</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The sooner the better</a:t>
            </a:r>
            <a:endParaRPr lang="en-ZA" dirty="0"/>
          </a:p>
        </p:txBody>
      </p:sp>
      <p:sp>
        <p:nvSpPr>
          <p:cNvPr id="3" name="Content Placeholder 2"/>
          <p:cNvSpPr>
            <a:spLocks noGrp="1"/>
          </p:cNvSpPr>
          <p:nvPr>
            <p:ph idx="1"/>
          </p:nvPr>
        </p:nvSpPr>
        <p:spPr/>
        <p:txBody>
          <a:bodyPr>
            <a:normAutofit/>
          </a:bodyPr>
          <a:lstStyle/>
          <a:p>
            <a:r>
              <a:rPr lang="en-US" b="1" i="1" dirty="0" smtClean="0">
                <a:solidFill>
                  <a:srgbClr val="CC00CC"/>
                </a:solidFill>
              </a:rPr>
              <a:t>“It is impossible for those who indulge the appetite to attain to Christian perfection.”—</a:t>
            </a:r>
            <a:r>
              <a:rPr lang="en-US" i="1" dirty="0" smtClean="0"/>
              <a:t>Ibid., p. 22. </a:t>
            </a:r>
          </a:p>
          <a:p>
            <a:r>
              <a:rPr lang="en-US" b="1" i="1" dirty="0" smtClean="0">
                <a:solidFill>
                  <a:srgbClr val="FFC000"/>
                </a:solidFill>
              </a:rPr>
              <a:t>“If we weaken these powers of mind or body by wrong habits or indulgence of perverted appetite, it will be impossible for us to honor God as we should.”—</a:t>
            </a:r>
            <a:r>
              <a:rPr lang="en-US" i="1" dirty="0" smtClean="0"/>
              <a:t>Ibid., p. 21.</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45</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The sooner the better</a:t>
            </a:r>
            <a:endParaRPr lang="en-ZA" dirty="0"/>
          </a:p>
        </p:txBody>
      </p:sp>
      <p:sp>
        <p:nvSpPr>
          <p:cNvPr id="3" name="Content Placeholder 2"/>
          <p:cNvSpPr>
            <a:spLocks noGrp="1"/>
          </p:cNvSpPr>
          <p:nvPr>
            <p:ph idx="1"/>
          </p:nvPr>
        </p:nvSpPr>
        <p:spPr/>
        <p:txBody>
          <a:bodyPr/>
          <a:lstStyle/>
          <a:p>
            <a:r>
              <a:rPr lang="en-US" b="1" i="1" dirty="0" smtClean="0">
                <a:solidFill>
                  <a:srgbClr val="00FF00"/>
                </a:solidFill>
              </a:rPr>
              <a:t>“Can [the Lord] be pleased when half the workers laboring in a place, teach that the principles of health reform are as closely allied to the third angel’s message as the arm is to the body, while their coworkers, </a:t>
            </a:r>
            <a:r>
              <a:rPr lang="en-US" b="1" i="1" u="sng" dirty="0" smtClean="0">
                <a:solidFill>
                  <a:srgbClr val="00FF00"/>
                </a:solidFill>
              </a:rPr>
              <a:t>by their practice</a:t>
            </a:r>
            <a:r>
              <a:rPr lang="en-US" b="1" i="1" dirty="0" smtClean="0">
                <a:solidFill>
                  <a:srgbClr val="00FF00"/>
                </a:solidFill>
              </a:rPr>
              <a:t>, teach principles that are entirely opposite?”—</a:t>
            </a:r>
            <a:r>
              <a:rPr lang="en-US" b="1" i="1" dirty="0" smtClean="0"/>
              <a:t> </a:t>
            </a:r>
            <a:r>
              <a:rPr lang="en-US" i="1" dirty="0" smtClean="0"/>
              <a:t>Healthful Living (1897), p. 32.</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46</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00B050"/>
                </a:solidFill>
                <a:latin typeface="Algerian" pitchFamily="82" charset="0"/>
              </a:rPr>
              <a:t>Reflections</a:t>
            </a:r>
            <a:r>
              <a:rPr lang="en-ZA" dirty="0" smtClean="0"/>
              <a:t> </a:t>
            </a:r>
            <a:endParaRPr lang="en-ZA" dirty="0"/>
          </a:p>
        </p:txBody>
      </p:sp>
      <p:sp>
        <p:nvSpPr>
          <p:cNvPr id="3" name="Content Placeholder 2"/>
          <p:cNvSpPr>
            <a:spLocks noGrp="1"/>
          </p:cNvSpPr>
          <p:nvPr>
            <p:ph idx="1"/>
          </p:nvPr>
        </p:nvSpPr>
        <p:spPr/>
        <p:txBody>
          <a:bodyPr/>
          <a:lstStyle/>
          <a:p>
            <a:r>
              <a:rPr lang="en-ZA" dirty="0" smtClean="0"/>
              <a:t>On Sunday we looked at: </a:t>
            </a:r>
            <a:r>
              <a:rPr lang="en-ZA" dirty="0" smtClean="0">
                <a:solidFill>
                  <a:schemeClr val="accent1"/>
                </a:solidFill>
              </a:rPr>
              <a:t>Evangelism</a:t>
            </a:r>
          </a:p>
          <a:p>
            <a:r>
              <a:rPr lang="en-ZA" dirty="0" smtClean="0"/>
              <a:t>Monday : </a:t>
            </a:r>
            <a:r>
              <a:rPr lang="en-ZA" dirty="0" smtClean="0">
                <a:solidFill>
                  <a:schemeClr val="accent1">
                    <a:lumMod val="20000"/>
                    <a:lumOff val="80000"/>
                  </a:schemeClr>
                </a:solidFill>
              </a:rPr>
              <a:t>the foundation of our faith</a:t>
            </a:r>
          </a:p>
          <a:p>
            <a:r>
              <a:rPr lang="en-ZA" dirty="0" smtClean="0"/>
              <a:t>Tuesday : </a:t>
            </a:r>
            <a:r>
              <a:rPr lang="en-ZA" dirty="0" smtClean="0">
                <a:solidFill>
                  <a:schemeClr val="tx2">
                    <a:lumMod val="75000"/>
                  </a:schemeClr>
                </a:solidFill>
              </a:rPr>
              <a:t>prophecy</a:t>
            </a:r>
          </a:p>
          <a:p>
            <a:r>
              <a:rPr lang="en-ZA" dirty="0" smtClean="0"/>
              <a:t>Wednesday : </a:t>
            </a:r>
            <a:r>
              <a:rPr lang="en-ZA" dirty="0" smtClean="0">
                <a:solidFill>
                  <a:schemeClr val="tx2">
                    <a:lumMod val="50000"/>
                  </a:schemeClr>
                </a:solidFill>
              </a:rPr>
              <a:t>worship</a:t>
            </a:r>
          </a:p>
          <a:p>
            <a:r>
              <a:rPr lang="en-ZA" dirty="0" smtClean="0"/>
              <a:t>Thursday : </a:t>
            </a:r>
            <a:r>
              <a:rPr lang="en-ZA" dirty="0" smtClean="0">
                <a:solidFill>
                  <a:schemeClr val="tx2">
                    <a:lumMod val="25000"/>
                  </a:schemeClr>
                </a:solidFill>
              </a:rPr>
              <a:t>three angels message</a:t>
            </a:r>
          </a:p>
          <a:p>
            <a:r>
              <a:rPr lang="en-ZA" dirty="0" smtClean="0"/>
              <a:t>And to day : </a:t>
            </a:r>
            <a:r>
              <a:rPr lang="en-ZA" dirty="0" smtClean="0">
                <a:solidFill>
                  <a:schemeClr val="tx2">
                    <a:lumMod val="10000"/>
                  </a:schemeClr>
                </a:solidFill>
              </a:rPr>
              <a:t>health</a:t>
            </a:r>
          </a:p>
          <a:p>
            <a:r>
              <a:rPr lang="en-ZA" dirty="0" smtClean="0"/>
              <a:t>Tomorrow : </a:t>
            </a:r>
            <a:r>
              <a:rPr lang="en-ZA" dirty="0" smtClean="0">
                <a:solidFill>
                  <a:srgbClr val="92D050"/>
                </a:solidFill>
              </a:rPr>
              <a:t>current affairs</a:t>
            </a:r>
          </a:p>
          <a:p>
            <a:pPr>
              <a:buNone/>
            </a:pPr>
            <a:endParaRPr lang="en-ZA" dirty="0" smtClean="0"/>
          </a:p>
          <a:p>
            <a:pPr>
              <a:buNone/>
            </a:pPr>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5</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200" dirty="0" smtClean="0">
                <a:solidFill>
                  <a:srgbClr val="00B050"/>
                </a:solidFill>
                <a:latin typeface="Algerian" pitchFamily="82" charset="0"/>
              </a:rPr>
              <a:t/>
            </a:r>
            <a:br>
              <a:rPr lang="en-ZA" sz="3200" dirty="0" smtClean="0">
                <a:solidFill>
                  <a:srgbClr val="00B050"/>
                </a:solidFill>
                <a:latin typeface="Algerian" pitchFamily="82" charset="0"/>
              </a:rPr>
            </a:br>
            <a:r>
              <a:rPr lang="en-ZA" sz="3200" dirty="0" smtClean="0">
                <a:solidFill>
                  <a:srgbClr val="00B050"/>
                </a:solidFill>
                <a:latin typeface="Algerian" pitchFamily="82" charset="0"/>
              </a:rPr>
              <a:t> </a:t>
            </a:r>
            <a:r>
              <a:rPr lang="en-ZA" sz="3600" dirty="0" smtClean="0">
                <a:solidFill>
                  <a:srgbClr val="00B050"/>
                </a:solidFill>
                <a:latin typeface="Algerian" pitchFamily="82" charset="0"/>
              </a:rPr>
              <a:t>What you put in will show on the outside</a:t>
            </a:r>
            <a:endParaRPr lang="en-ZA" sz="3600" dirty="0">
              <a:solidFill>
                <a:srgbClr val="00B050"/>
              </a:solidFill>
              <a:latin typeface="Algerian" pitchFamily="82" charset="0"/>
            </a:endParaRPr>
          </a:p>
        </p:txBody>
      </p:sp>
      <p:sp>
        <p:nvSpPr>
          <p:cNvPr id="3" name="Content Placeholder 2"/>
          <p:cNvSpPr>
            <a:spLocks noGrp="1"/>
          </p:cNvSpPr>
          <p:nvPr>
            <p:ph idx="1"/>
          </p:nvPr>
        </p:nvSpPr>
        <p:spPr/>
        <p:txBody>
          <a:bodyPr>
            <a:normAutofit fontScale="92500" lnSpcReduction="10000"/>
          </a:bodyPr>
          <a:lstStyle/>
          <a:p>
            <a:r>
              <a:rPr lang="en-ZA" dirty="0" smtClean="0">
                <a:solidFill>
                  <a:srgbClr val="FFFF00"/>
                </a:solidFill>
              </a:rPr>
              <a:t>With the arrival of the European farmers and traders in the 1800s there was a move by Africans to drink European liquor, called “Cape Smoke”. This was highly unacceptable to many farmers because they believed alcohol made Africans </a:t>
            </a:r>
            <a:r>
              <a:rPr lang="en-ZA" dirty="0" smtClean="0">
                <a:solidFill>
                  <a:srgbClr val="FF00FF"/>
                </a:solidFill>
              </a:rPr>
              <a:t>disobedient.1 Apparently, the disobedience was displayed when workers were under the influence of liquor and would not take orders...</a:t>
            </a:r>
            <a:endParaRPr lang="en-ZA" dirty="0">
              <a:solidFill>
                <a:srgbClr val="FF00FF"/>
              </a:solidFill>
            </a:endParaRPr>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6</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4800" dirty="0" smtClean="0">
                <a:solidFill>
                  <a:srgbClr val="00B050"/>
                </a:solidFill>
                <a:latin typeface="Algerian" pitchFamily="82" charset="0"/>
              </a:rPr>
              <a:t/>
            </a:r>
            <a:br>
              <a:rPr lang="en-ZA" sz="4800" dirty="0" smtClean="0">
                <a:solidFill>
                  <a:srgbClr val="00B050"/>
                </a:solidFill>
                <a:latin typeface="Algerian" pitchFamily="82" charset="0"/>
              </a:rPr>
            </a:br>
            <a:r>
              <a:rPr lang="en-ZA" sz="4800" dirty="0" smtClean="0">
                <a:solidFill>
                  <a:srgbClr val="00B050"/>
                </a:solidFill>
                <a:latin typeface="Algerian" pitchFamily="82" charset="0"/>
              </a:rPr>
              <a:t> </a:t>
            </a:r>
            <a:r>
              <a:rPr lang="en-ZA" sz="3600" dirty="0" smtClean="0">
                <a:solidFill>
                  <a:srgbClr val="00B050"/>
                </a:solidFill>
                <a:latin typeface="Algerian" pitchFamily="82" charset="0"/>
              </a:rPr>
              <a:t>What you put in will show on the outside</a:t>
            </a:r>
            <a:endParaRPr lang="en-ZA" sz="3600" dirty="0"/>
          </a:p>
        </p:txBody>
      </p:sp>
      <p:sp>
        <p:nvSpPr>
          <p:cNvPr id="3" name="Content Placeholder 2"/>
          <p:cNvSpPr>
            <a:spLocks noGrp="1"/>
          </p:cNvSpPr>
          <p:nvPr>
            <p:ph idx="1"/>
          </p:nvPr>
        </p:nvSpPr>
        <p:spPr/>
        <p:txBody>
          <a:bodyPr>
            <a:normAutofit/>
          </a:bodyPr>
          <a:lstStyle/>
          <a:p>
            <a:pPr>
              <a:buNone/>
            </a:pPr>
            <a:r>
              <a:rPr lang="en-ZA" dirty="0" smtClean="0"/>
              <a:t>   </a:t>
            </a:r>
            <a:r>
              <a:rPr lang="en-ZA" dirty="0" smtClean="0">
                <a:solidFill>
                  <a:srgbClr val="33CCFF"/>
                </a:solidFill>
              </a:rPr>
              <a:t>..., would absent themselves from work or even talk back, which farmers found unacceptable. This led to many new laws in the 1900s that controlled drinking, mostly by Africans. </a:t>
            </a:r>
            <a:r>
              <a:rPr lang="en-ZA" dirty="0" smtClean="0">
                <a:solidFill>
                  <a:srgbClr val="FF0000"/>
                </a:solidFill>
              </a:rPr>
              <a:t>One of the controlling measures was the introduction of beer halls around 1908, which seemed to be based on the idea that it was wrong for the “natives” to have their own beer</a:t>
            </a:r>
          </a:p>
          <a:p>
            <a:endParaRPr lang="en-ZA" dirty="0"/>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7</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2800" dirty="0" smtClean="0">
                <a:solidFill>
                  <a:srgbClr val="00B050"/>
                </a:solidFill>
                <a:latin typeface="Algerian" pitchFamily="82" charset="0"/>
              </a:rPr>
              <a:t/>
            </a:r>
            <a:br>
              <a:rPr lang="en-ZA" sz="2800" dirty="0" smtClean="0">
                <a:solidFill>
                  <a:srgbClr val="00B050"/>
                </a:solidFill>
                <a:latin typeface="Algerian" pitchFamily="82" charset="0"/>
              </a:rPr>
            </a:br>
            <a:r>
              <a:rPr lang="en-ZA" sz="3600" dirty="0" smtClean="0">
                <a:solidFill>
                  <a:srgbClr val="00B050"/>
                </a:solidFill>
                <a:latin typeface="Algerian" pitchFamily="82" charset="0"/>
              </a:rPr>
              <a:t> What you put in will show on the outside</a:t>
            </a:r>
            <a:endParaRPr lang="en-ZA" sz="3600" dirty="0"/>
          </a:p>
        </p:txBody>
      </p:sp>
      <p:sp>
        <p:nvSpPr>
          <p:cNvPr id="3" name="Content Placeholder 2"/>
          <p:cNvSpPr>
            <a:spLocks noGrp="1"/>
          </p:cNvSpPr>
          <p:nvPr>
            <p:ph idx="1"/>
          </p:nvPr>
        </p:nvSpPr>
        <p:spPr/>
        <p:txBody>
          <a:bodyPr>
            <a:normAutofit/>
          </a:bodyPr>
          <a:lstStyle/>
          <a:p>
            <a:pPr>
              <a:buNone/>
            </a:pPr>
            <a:r>
              <a:rPr lang="en-ZA" dirty="0" smtClean="0"/>
              <a:t>   ...hall.1 </a:t>
            </a:r>
            <a:r>
              <a:rPr lang="en-ZA" dirty="0" smtClean="0">
                <a:solidFill>
                  <a:srgbClr val="92D050"/>
                </a:solidFill>
              </a:rPr>
              <a:t>The proliferation of illegal </a:t>
            </a:r>
            <a:r>
              <a:rPr lang="en-ZA" dirty="0" err="1" smtClean="0">
                <a:solidFill>
                  <a:srgbClr val="92D050"/>
                </a:solidFill>
              </a:rPr>
              <a:t>shebeens</a:t>
            </a:r>
            <a:r>
              <a:rPr lang="en-ZA" dirty="0" smtClean="0">
                <a:solidFill>
                  <a:srgbClr val="92D050"/>
                </a:solidFill>
              </a:rPr>
              <a:t> increased during this time, ultimately leading to unmonitored drinking patterns and abuse. One could argue that the prohibitions resulted in Africans wanting and finding ways of acquiring more of both home-brewed and European liquor (brandy).</a:t>
            </a:r>
            <a:endParaRPr lang="en-ZA" dirty="0">
              <a:solidFill>
                <a:srgbClr val="92D050"/>
              </a:solidFill>
            </a:endParaRPr>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8</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solidFill>
                  <a:srgbClr val="00B050"/>
                </a:solidFill>
                <a:latin typeface="Algerian" pitchFamily="82" charset="0"/>
              </a:rPr>
              <a:t>What you put in will show on the outside</a:t>
            </a:r>
            <a:endParaRPr lang="en-ZA" sz="3200" dirty="0"/>
          </a:p>
        </p:txBody>
      </p:sp>
      <p:sp>
        <p:nvSpPr>
          <p:cNvPr id="3" name="Content Placeholder 2"/>
          <p:cNvSpPr>
            <a:spLocks noGrp="1"/>
          </p:cNvSpPr>
          <p:nvPr>
            <p:ph idx="1"/>
          </p:nvPr>
        </p:nvSpPr>
        <p:spPr/>
        <p:txBody>
          <a:bodyPr/>
          <a:lstStyle/>
          <a:p>
            <a:r>
              <a:rPr lang="en-ZA" dirty="0" smtClean="0">
                <a:solidFill>
                  <a:srgbClr val="FFC000"/>
                </a:solidFill>
              </a:rPr>
              <a:t>There are points that we need to look at on the passages that we have read that are of note</a:t>
            </a:r>
          </a:p>
          <a:p>
            <a:r>
              <a:rPr lang="en-ZA" dirty="0" smtClean="0">
                <a:solidFill>
                  <a:srgbClr val="CCFF99"/>
                </a:solidFill>
              </a:rPr>
              <a:t>Africans disobedient...</a:t>
            </a:r>
          </a:p>
          <a:p>
            <a:r>
              <a:rPr lang="en-ZA" dirty="0" smtClean="0">
                <a:solidFill>
                  <a:srgbClr val="FF0000"/>
                </a:solidFill>
              </a:rPr>
              <a:t>influence of liquor</a:t>
            </a:r>
          </a:p>
          <a:p>
            <a:r>
              <a:rPr lang="en-ZA" dirty="0" smtClean="0">
                <a:solidFill>
                  <a:srgbClr val="66FFFF"/>
                </a:solidFill>
              </a:rPr>
              <a:t>It is interesting on how many of us have a slight understanding about liquor and its influence but is that the only substance that after and influence our actions?</a:t>
            </a:r>
            <a:endParaRPr lang="en-ZA" dirty="0">
              <a:solidFill>
                <a:srgbClr val="66FFFF"/>
              </a:solidFill>
            </a:endParaRPr>
          </a:p>
        </p:txBody>
      </p:sp>
      <p:sp>
        <p:nvSpPr>
          <p:cNvPr id="4" name="Footer Placeholder 3"/>
          <p:cNvSpPr>
            <a:spLocks noGrp="1"/>
          </p:cNvSpPr>
          <p:nvPr>
            <p:ph type="ftr" sz="quarter" idx="11"/>
          </p:nvPr>
        </p:nvSpPr>
        <p:spPr/>
        <p:txBody>
          <a:bodyPr/>
          <a:lstStyle/>
          <a:p>
            <a:r>
              <a:rPr lang="en-ZA" smtClean="0"/>
              <a:t>PS MANANA</a:t>
            </a:r>
            <a:endParaRPr lang="en-ZA"/>
          </a:p>
        </p:txBody>
      </p:sp>
      <p:sp>
        <p:nvSpPr>
          <p:cNvPr id="5" name="Slide Number Placeholder 4"/>
          <p:cNvSpPr>
            <a:spLocks noGrp="1"/>
          </p:cNvSpPr>
          <p:nvPr>
            <p:ph type="sldNum" sz="quarter" idx="12"/>
          </p:nvPr>
        </p:nvSpPr>
        <p:spPr/>
        <p:txBody>
          <a:bodyPr/>
          <a:lstStyle/>
          <a:p>
            <a:fld id="{7F361D55-57FB-442A-AD47-229B202B8E39}" type="slidenum">
              <a:rPr lang="en-ZA" smtClean="0"/>
              <a:pPr/>
              <a:t>9</a:t>
            </a:fld>
            <a:endParaRPr lang="en-ZA"/>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929</TotalTime>
  <Words>2045</Words>
  <Application>Microsoft Office PowerPoint</Application>
  <PresentationFormat>On-screen Show (4:3)</PresentationFormat>
  <Paragraphs>216</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Foundry</vt:lpstr>
      <vt:lpstr>Slide 1</vt:lpstr>
      <vt:lpstr>Life’s tragedy in our plates</vt:lpstr>
      <vt:lpstr>Slide 3</vt:lpstr>
      <vt:lpstr>INTRODUCTION</vt:lpstr>
      <vt:lpstr>Reflections </vt:lpstr>
      <vt:lpstr>  What you put in will show on the outside</vt:lpstr>
      <vt:lpstr>  What you put in will show on the outside</vt:lpstr>
      <vt:lpstr>  What you put in will show on the outside</vt:lpstr>
      <vt:lpstr>What you put in will show on the outside</vt:lpstr>
      <vt:lpstr>What you put in will show on the outside</vt:lpstr>
      <vt:lpstr>What you put in will show on the outside</vt:lpstr>
      <vt:lpstr>What you put in will show on the outside</vt:lpstr>
      <vt:lpstr>Men of God that knew this</vt:lpstr>
      <vt:lpstr>Men of God that knew this</vt:lpstr>
      <vt:lpstr>Men of God that knew this</vt:lpstr>
      <vt:lpstr>Men of God that knew this</vt:lpstr>
      <vt:lpstr>Men of God that knew this</vt:lpstr>
      <vt:lpstr>Men of God that knew this</vt:lpstr>
      <vt:lpstr>Fools?</vt:lpstr>
      <vt:lpstr>Fools?</vt:lpstr>
      <vt:lpstr>Fools?</vt:lpstr>
      <vt:lpstr>Both or None!!!!</vt:lpstr>
      <vt:lpstr>Both or None!!!!</vt:lpstr>
      <vt:lpstr>Both or None!!!!</vt:lpstr>
      <vt:lpstr>What are the results?</vt:lpstr>
      <vt:lpstr>What are the results?</vt:lpstr>
      <vt:lpstr>What about this verse?</vt:lpstr>
      <vt:lpstr>What about this verse?</vt:lpstr>
      <vt:lpstr>What about this verse?</vt:lpstr>
      <vt:lpstr>Canaan</vt:lpstr>
      <vt:lpstr>Canaan</vt:lpstr>
      <vt:lpstr>Canaan</vt:lpstr>
      <vt:lpstr>Canaan</vt:lpstr>
      <vt:lpstr>Canaan</vt:lpstr>
      <vt:lpstr>loud voice</vt:lpstr>
      <vt:lpstr>loud voice</vt:lpstr>
      <vt:lpstr>loud voice</vt:lpstr>
      <vt:lpstr>The sooner the better</vt:lpstr>
      <vt:lpstr>The sooner the better</vt:lpstr>
      <vt:lpstr>The sooner the better</vt:lpstr>
      <vt:lpstr>The sooner the better</vt:lpstr>
      <vt:lpstr>The sooner the better</vt:lpstr>
      <vt:lpstr>The sooner the better</vt:lpstr>
      <vt:lpstr>The sooner the better</vt:lpstr>
      <vt:lpstr>The sooner the better</vt:lpstr>
      <vt:lpstr>The sooner the better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tragedy in our plates</dc:title>
  <dc:creator>MANANA SIR</dc:creator>
  <cp:lastModifiedBy>MANANA SIR</cp:lastModifiedBy>
  <cp:revision>95</cp:revision>
  <dcterms:created xsi:type="dcterms:W3CDTF">2010-12-01T04:46:55Z</dcterms:created>
  <dcterms:modified xsi:type="dcterms:W3CDTF">2010-12-10T23:20:13Z</dcterms:modified>
</cp:coreProperties>
</file>